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74" r:id="rId4"/>
    <p:sldId id="259" r:id="rId5"/>
    <p:sldId id="260" r:id="rId6"/>
    <p:sldId id="261" r:id="rId7"/>
    <p:sldId id="262" r:id="rId8"/>
    <p:sldId id="263" r:id="rId9"/>
    <p:sldId id="264" r:id="rId10"/>
    <p:sldId id="265" r:id="rId11"/>
    <p:sldId id="266" r:id="rId12"/>
    <p:sldId id="267" r:id="rId13"/>
    <p:sldId id="268" r:id="rId14"/>
    <p:sldId id="283" r:id="rId15"/>
    <p:sldId id="269" r:id="rId16"/>
    <p:sldId id="270" r:id="rId17"/>
    <p:sldId id="271" r:id="rId18"/>
    <p:sldId id="272" r:id="rId19"/>
    <p:sldId id="273" r:id="rId20"/>
    <p:sldId id="275" r:id="rId21"/>
    <p:sldId id="276" r:id="rId22"/>
    <p:sldId id="277" r:id="rId23"/>
    <p:sldId id="278" r:id="rId24"/>
    <p:sldId id="279" r:id="rId25"/>
    <p:sldId id="280" r:id="rId26"/>
    <p:sldId id="281" r:id="rId27"/>
    <p:sldId id="282"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FF99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6" d="100"/>
          <a:sy n="116" d="100"/>
        </p:scale>
        <p:origin x="774"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A4680CC-5AA0-4176-A3B6-3D2A59759B67}" type="datetimeFigureOut">
              <a:rPr lang="en-US" smtClean="0"/>
              <a:t>10/9/2014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1506F9-A2D7-4B36-81A2-F5BDDF6AD875}" type="slidenum">
              <a:rPr lang="en-US" smtClean="0"/>
              <a:t>‹#›</a:t>
            </a:fld>
            <a:endParaRPr lang="en-US"/>
          </a:p>
        </p:txBody>
      </p:sp>
    </p:spTree>
    <p:extLst>
      <p:ext uri="{BB962C8B-B14F-4D97-AF65-F5344CB8AC3E}">
        <p14:creationId xmlns:p14="http://schemas.microsoft.com/office/powerpoint/2010/main" val="3572294389"/>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A4680CC-5AA0-4176-A3B6-3D2A59759B67}" type="datetimeFigureOut">
              <a:rPr lang="en-US" smtClean="0"/>
              <a:t>10/9/2014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1506F9-A2D7-4B36-81A2-F5BDDF6AD875}" type="slidenum">
              <a:rPr lang="en-US" smtClean="0"/>
              <a:t>‹#›</a:t>
            </a:fld>
            <a:endParaRPr lang="en-US"/>
          </a:p>
        </p:txBody>
      </p:sp>
    </p:spTree>
    <p:extLst>
      <p:ext uri="{BB962C8B-B14F-4D97-AF65-F5344CB8AC3E}">
        <p14:creationId xmlns:p14="http://schemas.microsoft.com/office/powerpoint/2010/main" val="1683112913"/>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A4680CC-5AA0-4176-A3B6-3D2A59759B67}" type="datetimeFigureOut">
              <a:rPr lang="en-US" smtClean="0"/>
              <a:t>10/9/2014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1506F9-A2D7-4B36-81A2-F5BDDF6AD875}" type="slidenum">
              <a:rPr lang="en-US" smtClean="0"/>
              <a:t>‹#›</a:t>
            </a:fld>
            <a:endParaRPr lang="en-US"/>
          </a:p>
        </p:txBody>
      </p:sp>
    </p:spTree>
    <p:extLst>
      <p:ext uri="{BB962C8B-B14F-4D97-AF65-F5344CB8AC3E}">
        <p14:creationId xmlns:p14="http://schemas.microsoft.com/office/powerpoint/2010/main" val="4166645524"/>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A4680CC-5AA0-4176-A3B6-3D2A59759B67}" type="datetimeFigureOut">
              <a:rPr lang="en-US" smtClean="0"/>
              <a:t>10/9/2014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1506F9-A2D7-4B36-81A2-F5BDDF6AD875}" type="slidenum">
              <a:rPr lang="en-US" smtClean="0"/>
              <a:t>‹#›</a:t>
            </a:fld>
            <a:endParaRPr lang="en-US"/>
          </a:p>
        </p:txBody>
      </p:sp>
    </p:spTree>
    <p:extLst>
      <p:ext uri="{BB962C8B-B14F-4D97-AF65-F5344CB8AC3E}">
        <p14:creationId xmlns:p14="http://schemas.microsoft.com/office/powerpoint/2010/main" val="1360170642"/>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4680CC-5AA0-4176-A3B6-3D2A59759B67}" type="datetimeFigureOut">
              <a:rPr lang="en-US" smtClean="0"/>
              <a:t>10/9/2014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1506F9-A2D7-4B36-81A2-F5BDDF6AD875}" type="slidenum">
              <a:rPr lang="en-US" smtClean="0"/>
              <a:t>‹#›</a:t>
            </a:fld>
            <a:endParaRPr lang="en-US"/>
          </a:p>
        </p:txBody>
      </p:sp>
    </p:spTree>
    <p:extLst>
      <p:ext uri="{BB962C8B-B14F-4D97-AF65-F5344CB8AC3E}">
        <p14:creationId xmlns:p14="http://schemas.microsoft.com/office/powerpoint/2010/main" val="2561552893"/>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A4680CC-5AA0-4176-A3B6-3D2A59759B67}" type="datetimeFigureOut">
              <a:rPr lang="en-US" smtClean="0"/>
              <a:t>10/9/2014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1506F9-A2D7-4B36-81A2-F5BDDF6AD875}" type="slidenum">
              <a:rPr lang="en-US" smtClean="0"/>
              <a:t>‹#›</a:t>
            </a:fld>
            <a:endParaRPr lang="en-US"/>
          </a:p>
        </p:txBody>
      </p:sp>
    </p:spTree>
    <p:extLst>
      <p:ext uri="{BB962C8B-B14F-4D97-AF65-F5344CB8AC3E}">
        <p14:creationId xmlns:p14="http://schemas.microsoft.com/office/powerpoint/2010/main" val="1235918622"/>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A4680CC-5AA0-4176-A3B6-3D2A59759B67}" type="datetimeFigureOut">
              <a:rPr lang="en-US" smtClean="0"/>
              <a:t>10/9/2014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1506F9-A2D7-4B36-81A2-F5BDDF6AD875}" type="slidenum">
              <a:rPr lang="en-US" smtClean="0"/>
              <a:t>‹#›</a:t>
            </a:fld>
            <a:endParaRPr lang="en-US"/>
          </a:p>
        </p:txBody>
      </p:sp>
    </p:spTree>
    <p:extLst>
      <p:ext uri="{BB962C8B-B14F-4D97-AF65-F5344CB8AC3E}">
        <p14:creationId xmlns:p14="http://schemas.microsoft.com/office/powerpoint/2010/main" val="2372618450"/>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A4680CC-5AA0-4176-A3B6-3D2A59759B67}" type="datetimeFigureOut">
              <a:rPr lang="en-US" smtClean="0"/>
              <a:t>10/9/2014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1506F9-A2D7-4B36-81A2-F5BDDF6AD875}" type="slidenum">
              <a:rPr lang="en-US" smtClean="0"/>
              <a:t>‹#›</a:t>
            </a:fld>
            <a:endParaRPr lang="en-US"/>
          </a:p>
        </p:txBody>
      </p:sp>
    </p:spTree>
    <p:extLst>
      <p:ext uri="{BB962C8B-B14F-4D97-AF65-F5344CB8AC3E}">
        <p14:creationId xmlns:p14="http://schemas.microsoft.com/office/powerpoint/2010/main" val="1910389005"/>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4680CC-5AA0-4176-A3B6-3D2A59759B67}" type="datetimeFigureOut">
              <a:rPr lang="en-US" smtClean="0"/>
              <a:t>10/9/2014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1506F9-A2D7-4B36-81A2-F5BDDF6AD875}" type="slidenum">
              <a:rPr lang="en-US" smtClean="0"/>
              <a:t>‹#›</a:t>
            </a:fld>
            <a:endParaRPr lang="en-US"/>
          </a:p>
        </p:txBody>
      </p:sp>
    </p:spTree>
    <p:extLst>
      <p:ext uri="{BB962C8B-B14F-4D97-AF65-F5344CB8AC3E}">
        <p14:creationId xmlns:p14="http://schemas.microsoft.com/office/powerpoint/2010/main" val="1697100809"/>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4680CC-5AA0-4176-A3B6-3D2A59759B67}" type="datetimeFigureOut">
              <a:rPr lang="en-US" smtClean="0"/>
              <a:t>10/9/2014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1506F9-A2D7-4B36-81A2-F5BDDF6AD875}" type="slidenum">
              <a:rPr lang="en-US" smtClean="0"/>
              <a:t>‹#›</a:t>
            </a:fld>
            <a:endParaRPr lang="en-US"/>
          </a:p>
        </p:txBody>
      </p:sp>
    </p:spTree>
    <p:extLst>
      <p:ext uri="{BB962C8B-B14F-4D97-AF65-F5344CB8AC3E}">
        <p14:creationId xmlns:p14="http://schemas.microsoft.com/office/powerpoint/2010/main" val="3847995171"/>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4680CC-5AA0-4176-A3B6-3D2A59759B67}" type="datetimeFigureOut">
              <a:rPr lang="en-US" smtClean="0"/>
              <a:t>10/9/2014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1506F9-A2D7-4B36-81A2-F5BDDF6AD875}" type="slidenum">
              <a:rPr lang="en-US" smtClean="0"/>
              <a:t>‹#›</a:t>
            </a:fld>
            <a:endParaRPr lang="en-US"/>
          </a:p>
        </p:txBody>
      </p:sp>
    </p:spTree>
    <p:extLst>
      <p:ext uri="{BB962C8B-B14F-4D97-AF65-F5344CB8AC3E}">
        <p14:creationId xmlns:p14="http://schemas.microsoft.com/office/powerpoint/2010/main" val="3577060301"/>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4680CC-5AA0-4176-A3B6-3D2A59759B67}" type="datetimeFigureOut">
              <a:rPr lang="en-US" smtClean="0"/>
              <a:t>10/9/2014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1506F9-A2D7-4B36-81A2-F5BDDF6AD875}" type="slidenum">
              <a:rPr lang="en-US" smtClean="0"/>
              <a:t>‹#›</a:t>
            </a:fld>
            <a:endParaRPr lang="en-US"/>
          </a:p>
        </p:txBody>
      </p:sp>
    </p:spTree>
    <p:extLst>
      <p:ext uri="{BB962C8B-B14F-4D97-AF65-F5344CB8AC3E}">
        <p14:creationId xmlns:p14="http://schemas.microsoft.com/office/powerpoint/2010/main" val="19014042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5064"/>
          <a:stretch/>
        </p:blipFill>
        <p:spPr>
          <a:xfrm>
            <a:off x="0" y="0"/>
            <a:ext cx="9144000" cy="6858000"/>
          </a:xfrm>
          <a:prstGeom prst="rect">
            <a:avLst/>
          </a:prstGeom>
        </p:spPr>
      </p:pic>
      <p:sp>
        <p:nvSpPr>
          <p:cNvPr id="4" name="TextBox 3"/>
          <p:cNvSpPr txBox="1"/>
          <p:nvPr/>
        </p:nvSpPr>
        <p:spPr>
          <a:xfrm>
            <a:off x="0" y="0"/>
            <a:ext cx="9144000" cy="1938992"/>
          </a:xfrm>
          <a:prstGeom prst="rect">
            <a:avLst/>
          </a:prstGeom>
          <a:noFill/>
        </p:spPr>
        <p:txBody>
          <a:bodyPr wrap="square" rtlCol="0">
            <a:spAutoFit/>
          </a:bodyPr>
          <a:lstStyle/>
          <a:p>
            <a:pPr algn="ctr"/>
            <a:r>
              <a:rPr lang="en-US" sz="4000" b="1" dirty="0" smtClean="0"/>
              <a:t>John 11.1-46</a:t>
            </a:r>
          </a:p>
          <a:p>
            <a:pPr algn="ctr"/>
            <a:endParaRPr lang="en-US" sz="2000" b="1" dirty="0"/>
          </a:p>
          <a:p>
            <a:pPr algn="ctr"/>
            <a:r>
              <a:rPr lang="en-US" sz="4000" b="1" dirty="0" smtClean="0"/>
              <a:t>Village of Bethany in 1890s</a:t>
            </a:r>
            <a:endParaRPr lang="en-US" sz="2000" b="1" dirty="0" smtClean="0"/>
          </a:p>
          <a:p>
            <a:pPr algn="ctr"/>
            <a:endParaRPr lang="en-US" sz="2000" b="1" dirty="0"/>
          </a:p>
        </p:txBody>
      </p:sp>
      <p:sp>
        <p:nvSpPr>
          <p:cNvPr id="3" name="TextBox 2"/>
          <p:cNvSpPr txBox="1"/>
          <p:nvPr/>
        </p:nvSpPr>
        <p:spPr>
          <a:xfrm>
            <a:off x="0" y="6396335"/>
            <a:ext cx="9144000" cy="461665"/>
          </a:xfrm>
          <a:prstGeom prst="rect">
            <a:avLst/>
          </a:prstGeom>
          <a:solidFill>
            <a:schemeClr val="bg2">
              <a:lumMod val="90000"/>
            </a:schemeClr>
          </a:solidFill>
        </p:spPr>
        <p:txBody>
          <a:bodyPr wrap="square" rtlCol="0">
            <a:spAutoFit/>
          </a:bodyPr>
          <a:lstStyle/>
          <a:p>
            <a:pPr algn="ctr"/>
            <a:r>
              <a:rPr lang="en-US" sz="2400" dirty="0" smtClean="0">
                <a:latin typeface="Times New Roman" panose="02020603050405020304" pitchFamily="18" charset="0"/>
                <a:cs typeface="Times New Roman" panose="02020603050405020304" pitchFamily="18" charset="0"/>
              </a:rPr>
              <a:t>from </a:t>
            </a:r>
            <a:r>
              <a:rPr lang="en-US" sz="2400" i="1" dirty="0">
                <a:latin typeface="Times New Roman" panose="02020603050405020304" pitchFamily="18" charset="0"/>
                <a:cs typeface="Times New Roman" panose="02020603050405020304" pitchFamily="18" charset="0"/>
              </a:rPr>
              <a:t>Earthly Footsteps of the Man of </a:t>
            </a:r>
            <a:r>
              <a:rPr lang="en-US" sz="2400" i="1" dirty="0" smtClean="0">
                <a:latin typeface="Times New Roman" panose="02020603050405020304" pitchFamily="18" charset="0"/>
                <a:cs typeface="Times New Roman" panose="02020603050405020304" pitchFamily="18" charset="0"/>
              </a:rPr>
              <a:t>Galilee / </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2003 Todd Bolen</a:t>
            </a:r>
          </a:p>
        </p:txBody>
      </p:sp>
    </p:spTree>
    <p:extLst>
      <p:ext uri="{BB962C8B-B14F-4D97-AF65-F5344CB8AC3E}">
        <p14:creationId xmlns:p14="http://schemas.microsoft.com/office/powerpoint/2010/main" val="1964670747"/>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001643"/>
          </a:xfrm>
          <a:prstGeom prst="rect">
            <a:avLst/>
          </a:prstGeom>
          <a:noFill/>
        </p:spPr>
        <p:txBody>
          <a:bodyPr wrap="square" rtlCol="0">
            <a:spAutoFit/>
          </a:bodyPr>
          <a:lstStyle/>
          <a:p>
            <a:r>
              <a:rPr lang="en-US" sz="3200" dirty="0"/>
              <a:t>John 11.11-16:  This He </a:t>
            </a:r>
            <a:r>
              <a:rPr lang="en-US" sz="3200" dirty="0" smtClean="0"/>
              <a:t>said</a:t>
            </a:r>
            <a:r>
              <a:rPr lang="en-US" sz="3200" dirty="0"/>
              <a:t>, and after that He said to them, “Our friend Lazarus has fallen asleep; but I go, so that I may awaken him out of sleep.”  The disciples then said to Him, “Lord, if he has fallen asleep, he will recover.”  Now Jesus had spoken of his death, but they thought that He was speaking of literal sleep.   </a:t>
            </a:r>
            <a:r>
              <a:rPr lang="en-US" sz="3200" b="1" u="sng" dirty="0">
                <a:solidFill>
                  <a:srgbClr val="FFFF00"/>
                </a:solidFill>
              </a:rPr>
              <a:t>So Jesus then said to them plainly, “Lazarus is dead, and I am glad for your sakes that I was not there, so that you may believe</a:t>
            </a:r>
            <a:r>
              <a:rPr lang="en-US" sz="3200" dirty="0"/>
              <a:t>; but let us go to him.”  Therefore Thomas, who is called Didymus, said to his</a:t>
            </a:r>
            <a:r>
              <a:rPr lang="en-US" sz="3200" i="1" dirty="0"/>
              <a:t> </a:t>
            </a:r>
            <a:r>
              <a:rPr lang="en-US" sz="3200" dirty="0"/>
              <a:t>fellow disciples, “Let us also go, so that we may die with Him.”</a:t>
            </a:r>
          </a:p>
        </p:txBody>
      </p:sp>
    </p:spTree>
    <p:extLst>
      <p:ext uri="{BB962C8B-B14F-4D97-AF65-F5344CB8AC3E}">
        <p14:creationId xmlns:p14="http://schemas.microsoft.com/office/powerpoint/2010/main" val="1304306856"/>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001643"/>
          </a:xfrm>
          <a:prstGeom prst="rect">
            <a:avLst/>
          </a:prstGeom>
          <a:noFill/>
        </p:spPr>
        <p:txBody>
          <a:bodyPr wrap="square" rtlCol="0">
            <a:spAutoFit/>
          </a:bodyPr>
          <a:lstStyle/>
          <a:p>
            <a:r>
              <a:rPr lang="en-US" sz="3200" dirty="0"/>
              <a:t>John 11.11-16:  This He </a:t>
            </a:r>
            <a:r>
              <a:rPr lang="en-US" sz="3200" dirty="0" smtClean="0"/>
              <a:t>said</a:t>
            </a:r>
            <a:r>
              <a:rPr lang="en-US" sz="3200" dirty="0"/>
              <a:t>, and after that He said to them, “Our friend Lazarus has fallen asleep; but I go, so that I may awaken him out of sleep.”  The disciples then said to Him, “Lord, if he has fallen asleep, he will recover.”  Now Jesus had spoken of his death, but they thought that He was speaking of literal sleep.   So Jesus then said to them plainly, “Lazarus is dead, and I am glad for your sakes that I was not there, so that you may believe; but let us go to him.”  Therefore </a:t>
            </a:r>
            <a:r>
              <a:rPr lang="en-US" sz="3200" b="1" u="sng" dirty="0">
                <a:solidFill>
                  <a:srgbClr val="FFFF00"/>
                </a:solidFill>
              </a:rPr>
              <a:t>Thomas, who is called Didymus, said to his</a:t>
            </a:r>
            <a:r>
              <a:rPr lang="en-US" sz="3200" b="1" i="1" u="sng" dirty="0">
                <a:solidFill>
                  <a:srgbClr val="FFFF00"/>
                </a:solidFill>
              </a:rPr>
              <a:t> </a:t>
            </a:r>
            <a:r>
              <a:rPr lang="en-US" sz="3200" b="1" u="sng" dirty="0">
                <a:solidFill>
                  <a:srgbClr val="FFFF00"/>
                </a:solidFill>
              </a:rPr>
              <a:t>fellow disciples, “Let us also go, so that we may die with Him.</a:t>
            </a:r>
            <a:r>
              <a:rPr lang="en-US" sz="3200" b="1" dirty="0">
                <a:solidFill>
                  <a:srgbClr val="FFFF00"/>
                </a:solidFill>
              </a:rPr>
              <a:t>”</a:t>
            </a:r>
          </a:p>
        </p:txBody>
      </p:sp>
    </p:spTree>
    <p:extLst>
      <p:ext uri="{BB962C8B-B14F-4D97-AF65-F5344CB8AC3E}">
        <p14:creationId xmlns:p14="http://schemas.microsoft.com/office/powerpoint/2010/main" val="2447243351"/>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5" b="27701"/>
          <a:stretch/>
        </p:blipFill>
        <p:spPr>
          <a:xfrm>
            <a:off x="0" y="471963"/>
            <a:ext cx="9144000" cy="5669280"/>
          </a:xfrm>
          <a:prstGeom prst="rect">
            <a:avLst/>
          </a:prstGeom>
        </p:spPr>
      </p:pic>
      <p:sp>
        <p:nvSpPr>
          <p:cNvPr id="2" name="TextBox 1"/>
          <p:cNvSpPr txBox="1"/>
          <p:nvPr/>
        </p:nvSpPr>
        <p:spPr>
          <a:xfrm>
            <a:off x="0" y="0"/>
            <a:ext cx="9144000" cy="2554545"/>
          </a:xfrm>
          <a:prstGeom prst="rect">
            <a:avLst/>
          </a:prstGeom>
          <a:solidFill>
            <a:schemeClr val="bg1">
              <a:lumMod val="75000"/>
            </a:schemeClr>
          </a:solidFill>
        </p:spPr>
        <p:txBody>
          <a:bodyPr wrap="square" rtlCol="0">
            <a:spAutoFit/>
          </a:bodyPr>
          <a:lstStyle/>
          <a:p>
            <a:r>
              <a:rPr lang="en-US" sz="3200" dirty="0"/>
              <a:t>John 11.17-19:  So when Jesus came, He found that he </a:t>
            </a:r>
            <a:r>
              <a:rPr lang="en-US" sz="3200" dirty="0" smtClean="0"/>
              <a:t>had </a:t>
            </a:r>
            <a:r>
              <a:rPr lang="en-US" sz="3200" dirty="0"/>
              <a:t>already been in the tomb four days.  Now Bethany was near Jerusalem, about two miles off; and many of the Jews had come to Martha and Mary, to console them concerning their</a:t>
            </a:r>
            <a:r>
              <a:rPr lang="en-US" sz="3200" i="1" dirty="0"/>
              <a:t> </a:t>
            </a:r>
            <a:r>
              <a:rPr lang="en-US" sz="3200" dirty="0"/>
              <a:t>brother.</a:t>
            </a:r>
            <a:endParaRPr lang="en-US" sz="3200" u="sng" dirty="0"/>
          </a:p>
        </p:txBody>
      </p:sp>
      <p:sp>
        <p:nvSpPr>
          <p:cNvPr id="6" name="TextBox 5"/>
          <p:cNvSpPr txBox="1"/>
          <p:nvPr/>
        </p:nvSpPr>
        <p:spPr>
          <a:xfrm>
            <a:off x="0" y="6027003"/>
            <a:ext cx="9144000" cy="830997"/>
          </a:xfrm>
          <a:prstGeom prst="rect">
            <a:avLst/>
          </a:prstGeom>
          <a:solidFill>
            <a:schemeClr val="bg1">
              <a:lumMod val="75000"/>
            </a:schemeClr>
          </a:solidFill>
        </p:spPr>
        <p:txBody>
          <a:bodyPr wrap="square" rtlCol="0">
            <a:spAutoFit/>
          </a:bodyPr>
          <a:lstStyle/>
          <a:p>
            <a:pPr algn="ctr"/>
            <a:r>
              <a:rPr lang="en-US" sz="2400" i="1" dirty="0" smtClean="0">
                <a:latin typeface="Times New Roman" panose="02020603050405020304" pitchFamily="18" charset="0"/>
                <a:cs typeface="Times New Roman" panose="02020603050405020304" pitchFamily="18" charset="0"/>
              </a:rPr>
              <a:t>Bethany from Mount of Olives in early 1900s </a:t>
            </a:r>
          </a:p>
          <a:p>
            <a:pPr algn="ctr"/>
            <a:r>
              <a:rPr lang="en-US" sz="2400" i="1" dirty="0" smtClean="0">
                <a:latin typeface="Times New Roman" panose="02020603050405020304" pitchFamily="18" charset="0"/>
                <a:cs typeface="Times New Roman" panose="02020603050405020304" pitchFamily="18" charset="0"/>
              </a:rPr>
              <a:t>G. Eric Matson collection / ©2009 Todd Bolen / LifeintheHolyLand.com</a:t>
            </a:r>
            <a:endParaRPr 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6393773"/>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4031087" cy="6986528"/>
          </a:xfrm>
          <a:prstGeom prst="rect">
            <a:avLst/>
          </a:prstGeom>
          <a:noFill/>
        </p:spPr>
        <p:txBody>
          <a:bodyPr wrap="square" rtlCol="0">
            <a:spAutoFit/>
          </a:bodyPr>
          <a:lstStyle/>
          <a:p>
            <a:r>
              <a:rPr lang="en-US" sz="3200" dirty="0"/>
              <a:t>John 11.20-22:  Martha </a:t>
            </a:r>
            <a:r>
              <a:rPr lang="en-US" sz="3200" b="1" u="sng" dirty="0">
                <a:solidFill>
                  <a:srgbClr val="663300"/>
                </a:solidFill>
              </a:rPr>
              <a:t>therefore</a:t>
            </a:r>
            <a:r>
              <a:rPr lang="en-US" sz="3200" dirty="0"/>
              <a:t>, when she heard that Jesus was coming, went to meet Him, but Mary stayed at the house.  Martha then said to Jesus, “</a:t>
            </a:r>
            <a:r>
              <a:rPr lang="en-US" sz="3200" b="1" u="sng" dirty="0">
                <a:solidFill>
                  <a:srgbClr val="FFFF00"/>
                </a:solidFill>
              </a:rPr>
              <a:t>Lord, if You had been here, my brother would not have died</a:t>
            </a:r>
            <a:r>
              <a:rPr lang="en-US" sz="3200" dirty="0"/>
              <a:t>.  Even now I know that whatever You ask of God, God will give You.”</a:t>
            </a:r>
            <a:endParaRPr lang="en-US" sz="3200" u="sng"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1087" y="-2894"/>
            <a:ext cx="5112913" cy="6860894"/>
          </a:xfrm>
          <a:prstGeom prst="rect">
            <a:avLst/>
          </a:prstGeom>
        </p:spPr>
      </p:pic>
      <p:sp>
        <p:nvSpPr>
          <p:cNvPr id="4" name="TextBox 3"/>
          <p:cNvSpPr txBox="1"/>
          <p:nvPr/>
        </p:nvSpPr>
        <p:spPr>
          <a:xfrm>
            <a:off x="4031086" y="5657671"/>
            <a:ext cx="5112913" cy="1200329"/>
          </a:xfrm>
          <a:prstGeom prst="rect">
            <a:avLst/>
          </a:prstGeom>
          <a:solidFill>
            <a:schemeClr val="bg2">
              <a:lumMod val="75000"/>
            </a:schemeClr>
          </a:solidFill>
        </p:spPr>
        <p:txBody>
          <a:bodyPr wrap="square" rtlCol="0">
            <a:spAutoFit/>
          </a:bodyPr>
          <a:lstStyle/>
          <a:p>
            <a:pPr algn="r"/>
            <a:r>
              <a:rPr lang="en-US" sz="2400" dirty="0" smtClean="0">
                <a:latin typeface="Times New Roman" panose="02020603050405020304" pitchFamily="18" charset="0"/>
                <a:cs typeface="Times New Roman" panose="02020603050405020304" pitchFamily="18" charset="0"/>
              </a:rPr>
              <a:t>Bethany in 1880s  /  J.L. Porter  </a:t>
            </a:r>
          </a:p>
          <a:p>
            <a:pPr algn="r"/>
            <a:r>
              <a:rPr lang="en-US" sz="2400" i="1" dirty="0" smtClean="0">
                <a:latin typeface="Times New Roman" panose="02020603050405020304" pitchFamily="18" charset="0"/>
                <a:cs typeface="Times New Roman" panose="02020603050405020304" pitchFamily="18" charset="0"/>
              </a:rPr>
              <a:t>Jerusalem, Bethany, &amp; Bethlehem</a:t>
            </a:r>
            <a:endParaRPr lang="en-US" sz="2400" dirty="0">
              <a:latin typeface="Times New Roman" panose="02020603050405020304" pitchFamily="18" charset="0"/>
              <a:cs typeface="Times New Roman" panose="02020603050405020304" pitchFamily="18" charset="0"/>
            </a:endParaRPr>
          </a:p>
          <a:p>
            <a:pPr algn="r"/>
            <a:r>
              <a:rPr lang="en-US" sz="2400" dirty="0" smtClean="0">
                <a:latin typeface="Times New Roman" panose="02020603050405020304" pitchFamily="18" charset="0"/>
                <a:cs typeface="Times New Roman" panose="02020603050405020304" pitchFamily="18" charset="0"/>
              </a:rPr>
              <a:t>©2004 Todd Bolen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4898464"/>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4031087" cy="6986528"/>
          </a:xfrm>
          <a:prstGeom prst="rect">
            <a:avLst/>
          </a:prstGeom>
          <a:noFill/>
        </p:spPr>
        <p:txBody>
          <a:bodyPr wrap="square" rtlCol="0">
            <a:spAutoFit/>
          </a:bodyPr>
          <a:lstStyle/>
          <a:p>
            <a:r>
              <a:rPr lang="en-US" sz="3200" dirty="0"/>
              <a:t>John 11.20-22:  Martha therefore, when she heard that Jesus was coming, went to meet Him, but Mary stayed at the house.  Martha then said to Jesus, “Lord, if You had been here, my brother would not have died.  </a:t>
            </a:r>
            <a:r>
              <a:rPr lang="en-US" sz="3200" b="1" u="sng" dirty="0">
                <a:solidFill>
                  <a:srgbClr val="FFFF00"/>
                </a:solidFill>
              </a:rPr>
              <a:t>Even now I know that whatever You ask of God, God will give You</a:t>
            </a:r>
            <a:r>
              <a:rPr lang="en-US" sz="3200" dirty="0"/>
              <a:t>.”</a:t>
            </a:r>
            <a:endParaRPr lang="en-US" sz="3200" u="sng"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1087" y="-2894"/>
            <a:ext cx="5112913" cy="6860894"/>
          </a:xfrm>
          <a:prstGeom prst="rect">
            <a:avLst/>
          </a:prstGeom>
        </p:spPr>
      </p:pic>
    </p:spTree>
    <p:extLst>
      <p:ext uri="{BB962C8B-B14F-4D97-AF65-F5344CB8AC3E}">
        <p14:creationId xmlns:p14="http://schemas.microsoft.com/office/powerpoint/2010/main" val="2916288416"/>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4524315"/>
          </a:xfrm>
          <a:prstGeom prst="rect">
            <a:avLst/>
          </a:prstGeom>
          <a:noFill/>
        </p:spPr>
        <p:txBody>
          <a:bodyPr wrap="square" rtlCol="0">
            <a:spAutoFit/>
          </a:bodyPr>
          <a:lstStyle/>
          <a:p>
            <a:r>
              <a:rPr lang="en-US" sz="3200" dirty="0"/>
              <a:t>John 11.23-27:  </a:t>
            </a:r>
            <a:r>
              <a:rPr lang="en-US" sz="3200" b="1" u="sng" dirty="0">
                <a:solidFill>
                  <a:srgbClr val="FFFF00"/>
                </a:solidFill>
              </a:rPr>
              <a:t>Jesus said to her, “Your brother will rise again.”  Martha said to Him, “I know that he will rise again in the resurrection on the last day.”</a:t>
            </a:r>
            <a:r>
              <a:rPr lang="en-US" sz="3200" b="1" dirty="0">
                <a:solidFill>
                  <a:srgbClr val="FFFF00"/>
                </a:solidFill>
              </a:rPr>
              <a:t>  </a:t>
            </a:r>
            <a:r>
              <a:rPr lang="en-US" sz="3200" dirty="0"/>
              <a:t>Jesus said to her, “I am the resurrection and the life; he who believes in Me will live even if he dies, and everyone who lives and believes in Me will never die. Do you believe this?”  She said to Him, “Yes, Lord; I have believed that You are the Christ, the Son of God, even</a:t>
            </a:r>
            <a:r>
              <a:rPr lang="en-US" sz="3200" i="1" dirty="0"/>
              <a:t> </a:t>
            </a:r>
            <a:r>
              <a:rPr lang="en-US" sz="3200" dirty="0"/>
              <a:t>He who comes into the world.”</a:t>
            </a:r>
          </a:p>
        </p:txBody>
      </p:sp>
    </p:spTree>
    <p:extLst>
      <p:ext uri="{BB962C8B-B14F-4D97-AF65-F5344CB8AC3E}">
        <p14:creationId xmlns:p14="http://schemas.microsoft.com/office/powerpoint/2010/main" val="3663514126"/>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986528"/>
          </a:xfrm>
          <a:prstGeom prst="rect">
            <a:avLst/>
          </a:prstGeom>
          <a:noFill/>
        </p:spPr>
        <p:txBody>
          <a:bodyPr wrap="square" rtlCol="0">
            <a:spAutoFit/>
          </a:bodyPr>
          <a:lstStyle/>
          <a:p>
            <a:r>
              <a:rPr lang="en-US" sz="3200" dirty="0"/>
              <a:t>John 11.23-27:  Jesus said to her, “Your brother will rise again.”  Martha said to Him, “I know that he will rise again in the resurrection on the last day.”  Jesus said to her, “I am the resurrection and the life; </a:t>
            </a:r>
            <a:r>
              <a:rPr lang="en-US" sz="3200" b="1" u="sng" dirty="0">
                <a:solidFill>
                  <a:srgbClr val="FFFF00"/>
                </a:solidFill>
              </a:rPr>
              <a:t>he who believes in Me will live even if he dies</a:t>
            </a:r>
            <a:r>
              <a:rPr lang="en-US" sz="3200" dirty="0"/>
              <a:t>, </a:t>
            </a:r>
            <a:r>
              <a:rPr lang="en-US" sz="3200" dirty="0" smtClean="0"/>
              <a:t>and 	everyone </a:t>
            </a:r>
            <a:r>
              <a:rPr lang="en-US" sz="3200" dirty="0"/>
              <a:t>who lives and believes in Me </a:t>
            </a:r>
            <a:r>
              <a:rPr lang="en-US" sz="3200" dirty="0" smtClean="0"/>
              <a:t>will 	never </a:t>
            </a:r>
            <a:r>
              <a:rPr lang="en-US" sz="3200" dirty="0"/>
              <a:t>die. Do you believe this?”  She said </a:t>
            </a:r>
            <a:r>
              <a:rPr lang="en-US" sz="3200" dirty="0" smtClean="0"/>
              <a:t>to 	Him</a:t>
            </a:r>
            <a:r>
              <a:rPr lang="en-US" sz="3200" dirty="0"/>
              <a:t>, “Yes, Lord; I have believed that You are </a:t>
            </a:r>
            <a:r>
              <a:rPr lang="en-US" sz="3200" dirty="0" smtClean="0"/>
              <a:t>the 	Christ</a:t>
            </a:r>
            <a:r>
              <a:rPr lang="en-US" sz="3200" dirty="0"/>
              <a:t>, the Son of God, even</a:t>
            </a:r>
            <a:r>
              <a:rPr lang="en-US" sz="3200" i="1" dirty="0"/>
              <a:t> </a:t>
            </a:r>
            <a:r>
              <a:rPr lang="en-US" sz="3200" dirty="0"/>
              <a:t>He who comes </a:t>
            </a:r>
            <a:r>
              <a:rPr lang="en-US" sz="3200" dirty="0" smtClean="0"/>
              <a:t>into 	the </a:t>
            </a:r>
            <a:r>
              <a:rPr lang="en-US" sz="3200" dirty="0"/>
              <a:t>world</a:t>
            </a:r>
            <a:r>
              <a:rPr lang="en-US" sz="3200" dirty="0" smtClean="0"/>
              <a:t>.”</a:t>
            </a:r>
          </a:p>
          <a:p>
            <a:endParaRPr lang="en-US" sz="2000" dirty="0">
              <a:solidFill>
                <a:schemeClr val="bg1"/>
              </a:solidFill>
            </a:endParaRPr>
          </a:p>
          <a:p>
            <a:r>
              <a:rPr lang="en-US" sz="3200" b="1" dirty="0" smtClean="0">
                <a:solidFill>
                  <a:srgbClr val="FFFF00"/>
                </a:solidFill>
              </a:rPr>
              <a:t>“…the </a:t>
            </a:r>
            <a:r>
              <a:rPr lang="en-US" sz="3200" b="1" dirty="0">
                <a:solidFill>
                  <a:srgbClr val="FFFF00"/>
                </a:solidFill>
              </a:rPr>
              <a:t>one believing in me – even if </a:t>
            </a:r>
            <a:r>
              <a:rPr lang="en-US" sz="3200" b="1" dirty="0" smtClean="0">
                <a:solidFill>
                  <a:srgbClr val="FFFF00"/>
                </a:solidFill>
              </a:rPr>
              <a:t>he </a:t>
            </a:r>
            <a:r>
              <a:rPr lang="en-US" sz="3200" b="1" dirty="0">
                <a:solidFill>
                  <a:srgbClr val="FFFF00"/>
                </a:solidFill>
              </a:rPr>
              <a:t>should </a:t>
            </a:r>
            <a:r>
              <a:rPr lang="en-US" sz="3200" b="1" dirty="0" smtClean="0">
                <a:solidFill>
                  <a:srgbClr val="FFFF00"/>
                </a:solidFill>
              </a:rPr>
              <a:t>[physically] die </a:t>
            </a:r>
            <a:r>
              <a:rPr lang="en-US" sz="3200" b="1" dirty="0">
                <a:solidFill>
                  <a:srgbClr val="FFFF00"/>
                </a:solidFill>
              </a:rPr>
              <a:t>– will </a:t>
            </a:r>
            <a:r>
              <a:rPr lang="en-US" sz="3200" b="1" dirty="0" smtClean="0">
                <a:solidFill>
                  <a:srgbClr val="FFFF00"/>
                </a:solidFill>
              </a:rPr>
              <a:t>live” [or “come to life”]… </a:t>
            </a:r>
          </a:p>
          <a:p>
            <a:pPr algn="r"/>
            <a:r>
              <a:rPr lang="en-US" sz="3200" b="1" dirty="0" smtClean="0">
                <a:solidFill>
                  <a:srgbClr val="FFFF00"/>
                </a:solidFill>
              </a:rPr>
              <a:t>= Physical Resurrection at the end of time</a:t>
            </a:r>
            <a:endParaRPr lang="en-US" sz="3200" dirty="0">
              <a:solidFill>
                <a:srgbClr val="FFFF00"/>
              </a:solidFill>
            </a:endParaRPr>
          </a:p>
        </p:txBody>
      </p:sp>
      <p:cxnSp>
        <p:nvCxnSpPr>
          <p:cNvPr id="3" name="Straight Arrow Connector 2"/>
          <p:cNvCxnSpPr/>
          <p:nvPr/>
        </p:nvCxnSpPr>
        <p:spPr>
          <a:xfrm flipH="1">
            <a:off x="463639" y="2532265"/>
            <a:ext cx="12879" cy="2593527"/>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7022807"/>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494085"/>
          </a:xfrm>
          <a:prstGeom prst="rect">
            <a:avLst/>
          </a:prstGeom>
          <a:noFill/>
        </p:spPr>
        <p:txBody>
          <a:bodyPr wrap="square" rtlCol="0">
            <a:spAutoFit/>
          </a:bodyPr>
          <a:lstStyle/>
          <a:p>
            <a:r>
              <a:rPr lang="en-US" sz="3200" dirty="0"/>
              <a:t>John 11.23-27:  Jesus said to her, “Your brother will rise again.”  Martha said to Him, “I know that he will rise again in the resurrection on the last day.”  Jesus said to her, “I am the resurrection and the life; he who believes in Me will live even if he dies, and </a:t>
            </a:r>
            <a:r>
              <a:rPr lang="en-US" sz="3200" b="1" u="sng" dirty="0">
                <a:solidFill>
                  <a:srgbClr val="FFFF00"/>
                </a:solidFill>
              </a:rPr>
              <a:t>everyone who lives and believes in Me will never die</a:t>
            </a:r>
            <a:r>
              <a:rPr lang="en-US" sz="3200" dirty="0"/>
              <a:t>. </a:t>
            </a:r>
            <a:r>
              <a:rPr lang="en-US" sz="3200" dirty="0" smtClean="0"/>
              <a:t>Do </a:t>
            </a:r>
            <a:r>
              <a:rPr lang="en-US" sz="3200" dirty="0"/>
              <a:t>you </a:t>
            </a:r>
            <a:r>
              <a:rPr lang="en-US" sz="3200" dirty="0" smtClean="0"/>
              <a:t>	believe </a:t>
            </a:r>
            <a:r>
              <a:rPr lang="en-US" sz="3200" dirty="0"/>
              <a:t>this?”  She said to Him, “Yes, Lord; I have </a:t>
            </a:r>
            <a:r>
              <a:rPr lang="en-US" sz="3200" dirty="0" smtClean="0"/>
              <a:t>	believed </a:t>
            </a:r>
            <a:r>
              <a:rPr lang="en-US" sz="3200" dirty="0"/>
              <a:t>that You are the Christ, the Son of God, </a:t>
            </a:r>
            <a:r>
              <a:rPr lang="en-US" sz="3200" dirty="0" smtClean="0"/>
              <a:t>	even</a:t>
            </a:r>
            <a:r>
              <a:rPr lang="en-US" sz="3200" i="1" dirty="0" smtClean="0"/>
              <a:t> </a:t>
            </a:r>
            <a:r>
              <a:rPr lang="en-US" sz="3200" dirty="0"/>
              <a:t>He who comes into the world</a:t>
            </a:r>
            <a:r>
              <a:rPr lang="en-US" sz="3200" dirty="0" smtClean="0"/>
              <a:t>.”</a:t>
            </a:r>
          </a:p>
          <a:p>
            <a:endParaRPr lang="en-US" sz="3200" dirty="0">
              <a:solidFill>
                <a:schemeClr val="bg1"/>
              </a:solidFill>
            </a:endParaRPr>
          </a:p>
          <a:p>
            <a:r>
              <a:rPr lang="en-US" sz="3200" b="1" dirty="0" smtClean="0">
                <a:solidFill>
                  <a:srgbClr val="FFFF00"/>
                </a:solidFill>
              </a:rPr>
              <a:t>“…everyone </a:t>
            </a:r>
            <a:r>
              <a:rPr lang="en-US" sz="3200" b="1" dirty="0">
                <a:solidFill>
                  <a:srgbClr val="FFFF00"/>
                </a:solidFill>
              </a:rPr>
              <a:t>who is </a:t>
            </a:r>
            <a:r>
              <a:rPr lang="en-US" sz="3200" b="1" dirty="0" smtClean="0">
                <a:solidFill>
                  <a:srgbClr val="FFFF00"/>
                </a:solidFill>
              </a:rPr>
              <a:t>[spiritually] living </a:t>
            </a:r>
            <a:r>
              <a:rPr lang="en-US" sz="3200" b="1" dirty="0">
                <a:solidFill>
                  <a:srgbClr val="FFFF00"/>
                </a:solidFill>
              </a:rPr>
              <a:t>and believing in me certainly will not die into </a:t>
            </a:r>
            <a:r>
              <a:rPr lang="en-US" sz="3200" b="1" dirty="0" smtClean="0">
                <a:solidFill>
                  <a:srgbClr val="FFFF00"/>
                </a:solidFill>
              </a:rPr>
              <a:t>eternity.”</a:t>
            </a:r>
          </a:p>
          <a:p>
            <a:pPr algn="r"/>
            <a:r>
              <a:rPr lang="en-US" sz="3200" b="1" dirty="0" smtClean="0">
                <a:solidFill>
                  <a:srgbClr val="FFFF00"/>
                </a:solidFill>
              </a:rPr>
              <a:t>= eternal life that begins now by grace through faith</a:t>
            </a:r>
            <a:endParaRPr lang="en-US" sz="3200" dirty="0">
              <a:solidFill>
                <a:srgbClr val="FFFF00"/>
              </a:solidFill>
            </a:endParaRPr>
          </a:p>
        </p:txBody>
      </p:sp>
      <p:cxnSp>
        <p:nvCxnSpPr>
          <p:cNvPr id="3" name="Straight Arrow Connector 2"/>
          <p:cNvCxnSpPr/>
          <p:nvPr/>
        </p:nvCxnSpPr>
        <p:spPr>
          <a:xfrm>
            <a:off x="515155" y="3008783"/>
            <a:ext cx="12879" cy="1743521"/>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56316"/>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5509200"/>
          </a:xfrm>
          <a:prstGeom prst="rect">
            <a:avLst/>
          </a:prstGeom>
          <a:noFill/>
        </p:spPr>
        <p:txBody>
          <a:bodyPr wrap="square" rtlCol="0">
            <a:spAutoFit/>
          </a:bodyPr>
          <a:lstStyle/>
          <a:p>
            <a:r>
              <a:rPr lang="en-US" sz="3200" dirty="0"/>
              <a:t>John 11.23-27:  Jesus said to her, “Your brother will rise again.”  Martha said to Him, “I know that he will rise again in the resurrection on the last day.”  Jesus said to her, “</a:t>
            </a:r>
            <a:r>
              <a:rPr lang="en-US" sz="3200" b="1" u="sng" dirty="0">
                <a:solidFill>
                  <a:srgbClr val="FFFF00"/>
                </a:solidFill>
              </a:rPr>
              <a:t>I am the resurrection and the life</a:t>
            </a:r>
            <a:r>
              <a:rPr lang="en-US" sz="3200" dirty="0"/>
              <a:t>; </a:t>
            </a:r>
            <a:endParaRPr lang="en-US" sz="3200" dirty="0" smtClean="0"/>
          </a:p>
          <a:p>
            <a:r>
              <a:rPr lang="en-US" sz="3200" dirty="0" smtClean="0"/>
              <a:t>he </a:t>
            </a:r>
            <a:r>
              <a:rPr lang="en-US" sz="3200" dirty="0"/>
              <a:t>who believes in Me will live even if he dies, </a:t>
            </a:r>
            <a:endParaRPr lang="en-US" sz="3200" dirty="0" smtClean="0"/>
          </a:p>
          <a:p>
            <a:r>
              <a:rPr lang="en-US" sz="3200" dirty="0" smtClean="0"/>
              <a:t>and </a:t>
            </a:r>
            <a:r>
              <a:rPr lang="en-US" sz="3200" dirty="0"/>
              <a:t>everyone who lives and believes in Me will </a:t>
            </a:r>
            <a:endParaRPr lang="en-US" sz="3200" dirty="0" smtClean="0"/>
          </a:p>
          <a:p>
            <a:r>
              <a:rPr lang="en-US" sz="3200" dirty="0" smtClean="0"/>
              <a:t>never </a:t>
            </a:r>
            <a:r>
              <a:rPr lang="en-US" sz="3200" dirty="0"/>
              <a:t>die. </a:t>
            </a:r>
            <a:r>
              <a:rPr lang="en-US" sz="3200" b="1" u="sng" dirty="0">
                <a:solidFill>
                  <a:schemeClr val="accent2">
                    <a:lumMod val="50000"/>
                  </a:schemeClr>
                </a:solidFill>
              </a:rPr>
              <a:t>Do you believe this?</a:t>
            </a:r>
            <a:r>
              <a:rPr lang="en-US" sz="3200" dirty="0"/>
              <a:t>”</a:t>
            </a:r>
            <a:r>
              <a:rPr lang="en-US" sz="3200" dirty="0">
                <a:solidFill>
                  <a:schemeClr val="bg1"/>
                </a:solidFill>
              </a:rPr>
              <a:t>  </a:t>
            </a:r>
            <a:r>
              <a:rPr lang="en-US" sz="3200" dirty="0"/>
              <a:t>She said to Him, “Yes, Lord; I have believed that You are the Christ, </a:t>
            </a:r>
            <a:endParaRPr lang="en-US" sz="3200" dirty="0" smtClean="0"/>
          </a:p>
          <a:p>
            <a:r>
              <a:rPr lang="en-US" sz="3200" dirty="0" smtClean="0"/>
              <a:t>the </a:t>
            </a:r>
            <a:r>
              <a:rPr lang="en-US" sz="3200" dirty="0"/>
              <a:t>Son of God, even</a:t>
            </a:r>
            <a:r>
              <a:rPr lang="en-US" sz="3200" i="1" dirty="0"/>
              <a:t> </a:t>
            </a:r>
            <a:r>
              <a:rPr lang="en-US" sz="3200" dirty="0"/>
              <a:t>He who comes into the world</a:t>
            </a:r>
            <a:r>
              <a:rPr lang="en-US" sz="3200" dirty="0" smtClean="0"/>
              <a:t>.”</a:t>
            </a:r>
          </a:p>
          <a:p>
            <a:endParaRPr lang="en-US" sz="3200" dirty="0">
              <a:solidFill>
                <a:schemeClr val="bg1"/>
              </a:solidFill>
            </a:endParaRPr>
          </a:p>
          <a:p>
            <a:r>
              <a:rPr lang="en-US" sz="3200" b="1" dirty="0" smtClean="0">
                <a:solidFill>
                  <a:srgbClr val="FFFF00"/>
                </a:solidFill>
              </a:rPr>
              <a:t>Jesus is the only source for these blessings.</a:t>
            </a:r>
            <a:endParaRPr lang="en-US" sz="3200" b="1" dirty="0">
              <a:solidFill>
                <a:srgbClr val="FFFF00"/>
              </a:solidFill>
            </a:endParaRPr>
          </a:p>
        </p:txBody>
      </p:sp>
      <p:cxnSp>
        <p:nvCxnSpPr>
          <p:cNvPr id="4" name="Straight Connector 3"/>
          <p:cNvCxnSpPr/>
          <p:nvPr/>
        </p:nvCxnSpPr>
        <p:spPr>
          <a:xfrm>
            <a:off x="7881870" y="1764406"/>
            <a:ext cx="901522" cy="12698"/>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7469747" y="5215944"/>
            <a:ext cx="1313645" cy="0"/>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8783392" y="1764406"/>
            <a:ext cx="0" cy="3451538"/>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8654975"/>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494085"/>
          </a:xfrm>
          <a:prstGeom prst="rect">
            <a:avLst/>
          </a:prstGeom>
          <a:noFill/>
        </p:spPr>
        <p:txBody>
          <a:bodyPr wrap="square" rtlCol="0">
            <a:spAutoFit/>
          </a:bodyPr>
          <a:lstStyle/>
          <a:p>
            <a:r>
              <a:rPr lang="en-US" sz="3200" dirty="0"/>
              <a:t>John 11.23-27:  Jesus said to her, “Your brother will rise again.”  Martha said to Him, “I know that he will rise again in the resurrection on the last day.”  Jesus said to her, “I am the resurrection and the life; he who believes in Me will live even if he dies, and everyone who lives and believes in Me will never die. Do you believe this?”  She said to Him, “Yes, Lord; </a:t>
            </a:r>
            <a:r>
              <a:rPr lang="en-US" sz="3200" b="1" u="sng" dirty="0">
                <a:solidFill>
                  <a:srgbClr val="663300"/>
                </a:solidFill>
              </a:rPr>
              <a:t>I have believed </a:t>
            </a:r>
            <a:r>
              <a:rPr lang="en-US" sz="3200" b="1" u="sng" dirty="0">
                <a:solidFill>
                  <a:srgbClr val="FFFF00"/>
                </a:solidFill>
              </a:rPr>
              <a:t>that You are the Christ, the Son of God, </a:t>
            </a:r>
            <a:r>
              <a:rPr lang="en-US" sz="3200" b="1" dirty="0" smtClean="0">
                <a:solidFill>
                  <a:srgbClr val="FFFF00"/>
                </a:solidFill>
              </a:rPr>
              <a:t>	</a:t>
            </a:r>
            <a:r>
              <a:rPr lang="en-US" sz="3200" b="1" u="sng" dirty="0" smtClean="0">
                <a:solidFill>
                  <a:srgbClr val="FFFF00"/>
                </a:solidFill>
              </a:rPr>
              <a:t>even</a:t>
            </a:r>
            <a:r>
              <a:rPr lang="en-US" sz="3200" b="1" i="1" u="sng" dirty="0" smtClean="0">
                <a:solidFill>
                  <a:srgbClr val="FFFF00"/>
                </a:solidFill>
              </a:rPr>
              <a:t> </a:t>
            </a:r>
            <a:r>
              <a:rPr lang="en-US" sz="3200" b="1" u="sng" dirty="0">
                <a:solidFill>
                  <a:srgbClr val="FFFF00"/>
                </a:solidFill>
              </a:rPr>
              <a:t>He who comes into the world</a:t>
            </a:r>
            <a:r>
              <a:rPr lang="en-US" sz="3200" dirty="0" smtClean="0"/>
              <a:t>.”</a:t>
            </a:r>
          </a:p>
          <a:p>
            <a:endParaRPr lang="en-US" sz="3200" dirty="0"/>
          </a:p>
          <a:p>
            <a:r>
              <a:rPr lang="en-US" sz="3200" dirty="0" smtClean="0"/>
              <a:t>		</a:t>
            </a:r>
            <a:r>
              <a:rPr lang="en-US" sz="3200" b="1" dirty="0" smtClean="0">
                <a:solidFill>
                  <a:srgbClr val="FFFF00"/>
                </a:solidFill>
              </a:rPr>
              <a:t>identity means capability</a:t>
            </a:r>
          </a:p>
          <a:p>
            <a:endParaRPr lang="en-US" sz="3200" dirty="0" smtClean="0"/>
          </a:p>
          <a:p>
            <a:r>
              <a:rPr lang="en-US" sz="3200" b="1" dirty="0" smtClean="0">
                <a:solidFill>
                  <a:srgbClr val="663300"/>
                </a:solidFill>
              </a:rPr>
              <a:t>Greek perfect tense = past action, enduring results</a:t>
            </a:r>
            <a:endParaRPr lang="en-US" sz="3200" b="1" dirty="0">
              <a:solidFill>
                <a:srgbClr val="663300"/>
              </a:solidFill>
            </a:endParaRPr>
          </a:p>
        </p:txBody>
      </p:sp>
      <p:cxnSp>
        <p:nvCxnSpPr>
          <p:cNvPr id="4" name="Straight Arrow Connector 3"/>
          <p:cNvCxnSpPr/>
          <p:nvPr/>
        </p:nvCxnSpPr>
        <p:spPr>
          <a:xfrm>
            <a:off x="423081" y="4094328"/>
            <a:ext cx="0" cy="1746914"/>
          </a:xfrm>
          <a:prstGeom prst="straightConnector1">
            <a:avLst/>
          </a:prstGeom>
          <a:ln w="50800">
            <a:solidFill>
              <a:srgbClr val="6633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2634018" y="4519683"/>
            <a:ext cx="2276" cy="448102"/>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7604469"/>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5064"/>
          <a:stretch/>
        </p:blipFill>
        <p:spPr>
          <a:xfrm>
            <a:off x="0" y="347729"/>
            <a:ext cx="9144000" cy="6858000"/>
          </a:xfrm>
          <a:prstGeom prst="rect">
            <a:avLst/>
          </a:prstGeom>
        </p:spPr>
      </p:pic>
      <p:sp>
        <p:nvSpPr>
          <p:cNvPr id="2" name="TextBox 1"/>
          <p:cNvSpPr txBox="1"/>
          <p:nvPr/>
        </p:nvSpPr>
        <p:spPr>
          <a:xfrm>
            <a:off x="0" y="0"/>
            <a:ext cx="9144000" cy="2554545"/>
          </a:xfrm>
          <a:prstGeom prst="rect">
            <a:avLst/>
          </a:prstGeom>
          <a:noFill/>
        </p:spPr>
        <p:txBody>
          <a:bodyPr wrap="square" rtlCol="0">
            <a:spAutoFit/>
          </a:bodyPr>
          <a:lstStyle/>
          <a:p>
            <a:r>
              <a:rPr lang="en-US" sz="3200" dirty="0"/>
              <a:t>John 11.1-2 NASB:  Now a certain man was sick, Lazarus of Bethany, the village of Mary and her sister Martha.  It was the Mary who anointed the Lord </a:t>
            </a:r>
            <a:r>
              <a:rPr lang="en-US" sz="3200" dirty="0" smtClean="0"/>
              <a:t>with </a:t>
            </a:r>
            <a:r>
              <a:rPr lang="en-US" sz="3200" dirty="0"/>
              <a:t>ointment, and wiped His feet with her hair, whose brother Lazarus was sick.</a:t>
            </a:r>
          </a:p>
        </p:txBody>
      </p:sp>
    </p:spTree>
    <p:extLst>
      <p:ext uri="{BB962C8B-B14F-4D97-AF65-F5344CB8AC3E}">
        <p14:creationId xmlns:p14="http://schemas.microsoft.com/office/powerpoint/2010/main" val="3014490527"/>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5016758"/>
          </a:xfrm>
          <a:prstGeom prst="rect">
            <a:avLst/>
          </a:prstGeom>
          <a:noFill/>
        </p:spPr>
        <p:txBody>
          <a:bodyPr wrap="square" rtlCol="0">
            <a:spAutoFit/>
          </a:bodyPr>
          <a:lstStyle/>
          <a:p>
            <a:r>
              <a:rPr lang="en-US" sz="3200" dirty="0"/>
              <a:t>John 11.28-31:  When she had said this, she went away and called Mary her sister, saying secretly, “The Teacher is here and is calling for you.”  And when she </a:t>
            </a:r>
            <a:r>
              <a:rPr lang="en-US" sz="3200" dirty="0" smtClean="0"/>
              <a:t>heard </a:t>
            </a:r>
            <a:r>
              <a:rPr lang="en-US" sz="3200" dirty="0"/>
              <a:t>it, she got up quickly and was coming to Him.  Now Jesus had not yet come into the village, but was still in the place where Martha met Him.  Then the Jews who were with her in the house, and consoling her, when they saw that Mary got up quickly and went out, they followed her, supposing that she was going to the tomb to weep there.</a:t>
            </a:r>
          </a:p>
        </p:txBody>
      </p:sp>
    </p:spTree>
    <p:extLst>
      <p:ext uri="{BB962C8B-B14F-4D97-AF65-F5344CB8AC3E}">
        <p14:creationId xmlns:p14="http://schemas.microsoft.com/office/powerpoint/2010/main" val="3194828318"/>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4031873"/>
          </a:xfrm>
          <a:prstGeom prst="rect">
            <a:avLst/>
          </a:prstGeom>
          <a:noFill/>
        </p:spPr>
        <p:txBody>
          <a:bodyPr wrap="square" rtlCol="0">
            <a:spAutoFit/>
          </a:bodyPr>
          <a:lstStyle/>
          <a:p>
            <a:r>
              <a:rPr lang="en-US" sz="3200" dirty="0"/>
              <a:t>John 11.32-34:  Therefore, when Mary came where Jesus was, she saw Him, and fell at His feet, saying to Him, “Lord, if You had been here, my brother would not have died.”  When Jesus therefore saw her weeping, and the Jews who came with her also</a:t>
            </a:r>
            <a:r>
              <a:rPr lang="en-US" sz="3200" i="1" dirty="0"/>
              <a:t> </a:t>
            </a:r>
            <a:r>
              <a:rPr lang="en-US" sz="3200" dirty="0"/>
              <a:t>weeping, He was deeply moved in spirit and was troubled, and said, “Where have you laid him?” They said to Him, “Lord, come and see.”</a:t>
            </a:r>
          </a:p>
        </p:txBody>
      </p:sp>
    </p:spTree>
    <p:extLst>
      <p:ext uri="{BB962C8B-B14F-4D97-AF65-F5344CB8AC3E}">
        <p14:creationId xmlns:p14="http://schemas.microsoft.com/office/powerpoint/2010/main" val="2782489067"/>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001643"/>
          </a:xfrm>
          <a:prstGeom prst="rect">
            <a:avLst/>
          </a:prstGeom>
          <a:noFill/>
        </p:spPr>
        <p:txBody>
          <a:bodyPr wrap="square" rtlCol="0">
            <a:spAutoFit/>
          </a:bodyPr>
          <a:lstStyle/>
          <a:p>
            <a:r>
              <a:rPr lang="en-US" sz="3200" dirty="0"/>
              <a:t>John 11.32-34:  Therefore, when Mary came where Jesus was, she saw Him, and fell at His feet, saying to Him, “Lord, if You had been here, my brother would not have died.”  When Jesus therefore saw her weeping, and the Jews who came with her also</a:t>
            </a:r>
            <a:r>
              <a:rPr lang="en-US" sz="3200" i="1" dirty="0"/>
              <a:t> </a:t>
            </a:r>
            <a:r>
              <a:rPr lang="en-US" sz="3200" dirty="0"/>
              <a:t>weeping, He was </a:t>
            </a:r>
            <a:r>
              <a:rPr lang="en-US" sz="3200" b="1" u="sng" dirty="0">
                <a:solidFill>
                  <a:srgbClr val="FFFF00"/>
                </a:solidFill>
              </a:rPr>
              <a:t>deeply moved</a:t>
            </a:r>
            <a:r>
              <a:rPr lang="en-US" sz="3200" dirty="0">
                <a:solidFill>
                  <a:srgbClr val="FFFF00"/>
                </a:solidFill>
              </a:rPr>
              <a:t> </a:t>
            </a:r>
            <a:r>
              <a:rPr lang="en-US" sz="3200" dirty="0"/>
              <a:t>in spirit and was </a:t>
            </a:r>
            <a:r>
              <a:rPr lang="en-US" sz="3200" b="1" u="sng" dirty="0">
                <a:solidFill>
                  <a:schemeClr val="accent2">
                    <a:lumMod val="50000"/>
                  </a:schemeClr>
                </a:solidFill>
              </a:rPr>
              <a:t>troubled</a:t>
            </a:r>
            <a:r>
              <a:rPr lang="en-US" sz="3200" dirty="0"/>
              <a:t>, and said, </a:t>
            </a:r>
            <a:r>
              <a:rPr lang="en-US" sz="3200" dirty="0" smtClean="0"/>
              <a:t>	“</a:t>
            </a:r>
            <a:r>
              <a:rPr lang="en-US" sz="3200" dirty="0"/>
              <a:t>Where have you laid him?” </a:t>
            </a:r>
            <a:r>
              <a:rPr lang="en-US" sz="3200" dirty="0" smtClean="0"/>
              <a:t>	They </a:t>
            </a:r>
            <a:r>
              <a:rPr lang="en-US" sz="3200" dirty="0"/>
              <a:t>said to </a:t>
            </a:r>
            <a:r>
              <a:rPr lang="en-US" sz="3200" dirty="0" smtClean="0"/>
              <a:t>	Him, “</a:t>
            </a:r>
            <a:r>
              <a:rPr lang="en-US" sz="3200" dirty="0"/>
              <a:t>Lord, come and see</a:t>
            </a:r>
            <a:r>
              <a:rPr lang="en-US" sz="3200" dirty="0" smtClean="0"/>
              <a:t>.”</a:t>
            </a:r>
          </a:p>
          <a:p>
            <a:endParaRPr lang="en-US" sz="3200" dirty="0"/>
          </a:p>
          <a:p>
            <a:pPr algn="ctr"/>
            <a:r>
              <a:rPr lang="en-US" sz="3200" b="1" dirty="0" err="1" smtClean="0">
                <a:solidFill>
                  <a:srgbClr val="FFFF00"/>
                </a:solidFill>
                <a:latin typeface="Times New Roman" panose="02020603050405020304" pitchFamily="18" charset="0"/>
                <a:cs typeface="Times New Roman" panose="02020603050405020304" pitchFamily="18" charset="0"/>
              </a:rPr>
              <a:t>ἐμ</a:t>
            </a:r>
            <a:r>
              <a:rPr lang="en-US" sz="3200" b="1" dirty="0" smtClean="0">
                <a:solidFill>
                  <a:srgbClr val="FFFF00"/>
                </a:solidFill>
                <a:latin typeface="Times New Roman" panose="02020603050405020304" pitchFamily="18" charset="0"/>
                <a:cs typeface="Times New Roman" panose="02020603050405020304" pitchFamily="18" charset="0"/>
              </a:rPr>
              <a:t>βριμάομαι</a:t>
            </a:r>
            <a:r>
              <a:rPr lang="en-US" sz="3200" b="1" dirty="0" smtClean="0">
                <a:solidFill>
                  <a:srgbClr val="FFFF00"/>
                </a:solidFill>
              </a:rPr>
              <a:t> [em-bri-MAH-uh-my] </a:t>
            </a:r>
          </a:p>
          <a:p>
            <a:pPr algn="ctr"/>
            <a:endParaRPr lang="en-US" sz="3200" b="1" dirty="0">
              <a:solidFill>
                <a:srgbClr val="FF0000"/>
              </a:solidFill>
            </a:endParaRPr>
          </a:p>
          <a:p>
            <a:r>
              <a:rPr lang="el-GR" sz="3200" b="1" dirty="0">
                <a:solidFill>
                  <a:schemeClr val="accent2">
                    <a:lumMod val="50000"/>
                  </a:schemeClr>
                </a:solidFill>
              </a:rPr>
              <a:t>ταράσσω </a:t>
            </a:r>
            <a:r>
              <a:rPr lang="en-US" sz="3200" b="1" dirty="0" smtClean="0">
                <a:solidFill>
                  <a:schemeClr val="accent2">
                    <a:lumMod val="50000"/>
                  </a:schemeClr>
                </a:solidFill>
              </a:rPr>
              <a:t>[</a:t>
            </a:r>
            <a:r>
              <a:rPr lang="en-US" sz="3200" b="1" dirty="0" err="1" smtClean="0">
                <a:solidFill>
                  <a:schemeClr val="accent2">
                    <a:lumMod val="50000"/>
                  </a:schemeClr>
                </a:solidFill>
              </a:rPr>
              <a:t>tah</a:t>
            </a:r>
            <a:r>
              <a:rPr lang="en-US" sz="3200" b="1" dirty="0" smtClean="0">
                <a:solidFill>
                  <a:schemeClr val="accent2">
                    <a:lumMod val="50000"/>
                  </a:schemeClr>
                </a:solidFill>
              </a:rPr>
              <a:t>-RAHS-so]</a:t>
            </a:r>
            <a:endParaRPr lang="en-US" sz="3200" dirty="0">
              <a:solidFill>
                <a:schemeClr val="accent2">
                  <a:lumMod val="50000"/>
                </a:schemeClr>
              </a:solidFill>
            </a:endParaRPr>
          </a:p>
        </p:txBody>
      </p:sp>
      <p:cxnSp>
        <p:nvCxnSpPr>
          <p:cNvPr id="3" name="Straight Arrow Connector 2"/>
          <p:cNvCxnSpPr/>
          <p:nvPr/>
        </p:nvCxnSpPr>
        <p:spPr>
          <a:xfrm>
            <a:off x="3490174" y="3008783"/>
            <a:ext cx="10976" cy="1485944"/>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525887" y="3586186"/>
            <a:ext cx="15026" cy="1745668"/>
          </a:xfrm>
          <a:prstGeom prst="straightConnector1">
            <a:avLst/>
          </a:prstGeom>
          <a:ln w="50800">
            <a:solidFill>
              <a:srgbClr val="6633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6999367"/>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4340180" cy="6986528"/>
          </a:xfrm>
          <a:prstGeom prst="rect">
            <a:avLst/>
          </a:prstGeom>
          <a:noFill/>
        </p:spPr>
        <p:txBody>
          <a:bodyPr wrap="square" rtlCol="0">
            <a:spAutoFit/>
          </a:bodyPr>
          <a:lstStyle/>
          <a:p>
            <a:r>
              <a:rPr lang="en-US" sz="3200" dirty="0"/>
              <a:t>John 11.35-38:  </a:t>
            </a:r>
            <a:r>
              <a:rPr lang="en-US" sz="3200" b="1" u="sng" dirty="0">
                <a:solidFill>
                  <a:srgbClr val="FFFF00"/>
                </a:solidFill>
              </a:rPr>
              <a:t>Jesus wept</a:t>
            </a:r>
            <a:r>
              <a:rPr lang="en-US" sz="3200" dirty="0"/>
              <a:t>.  So the Jews were saying, “See how He loved him!”  </a:t>
            </a:r>
            <a:r>
              <a:rPr lang="en-US" sz="3200" dirty="0" smtClean="0"/>
              <a:t>But </a:t>
            </a:r>
            <a:r>
              <a:rPr lang="en-US" sz="3200" dirty="0"/>
              <a:t>some of them said, “Could not this man, who </a:t>
            </a:r>
            <a:r>
              <a:rPr lang="en-US" sz="3200" dirty="0" smtClean="0"/>
              <a:t>opened </a:t>
            </a:r>
            <a:r>
              <a:rPr lang="en-US" sz="3200" dirty="0"/>
              <a:t>the eyes of the blind man, have kept this </a:t>
            </a:r>
            <a:r>
              <a:rPr lang="en-US" sz="3200" dirty="0" smtClean="0"/>
              <a:t>man </a:t>
            </a:r>
            <a:r>
              <a:rPr lang="en-US" sz="3200" dirty="0"/>
              <a:t>also from dying?”  So Jesus, again being deeply </a:t>
            </a:r>
            <a:r>
              <a:rPr lang="en-US" sz="3200" dirty="0" smtClean="0"/>
              <a:t>moved </a:t>
            </a:r>
            <a:r>
              <a:rPr lang="en-US" sz="3200" dirty="0"/>
              <a:t>within, came to the tomb. Now it was a </a:t>
            </a:r>
            <a:r>
              <a:rPr lang="en-US" sz="3200" dirty="0" smtClean="0"/>
              <a:t>cave</a:t>
            </a:r>
            <a:r>
              <a:rPr lang="en-US" sz="3200" dirty="0"/>
              <a:t>, and a stone was lying against it.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9022" y="0"/>
            <a:ext cx="4894978" cy="6265572"/>
          </a:xfrm>
          <a:prstGeom prst="rect">
            <a:avLst/>
          </a:prstGeom>
        </p:spPr>
      </p:pic>
      <p:sp>
        <p:nvSpPr>
          <p:cNvPr id="4" name="TextBox 3"/>
          <p:cNvSpPr txBox="1"/>
          <p:nvPr/>
        </p:nvSpPr>
        <p:spPr>
          <a:xfrm>
            <a:off x="4249022" y="5665407"/>
            <a:ext cx="4894978" cy="1200329"/>
          </a:xfrm>
          <a:prstGeom prst="rect">
            <a:avLst/>
          </a:prstGeom>
          <a:solidFill>
            <a:schemeClr val="bg2">
              <a:lumMod val="75000"/>
            </a:schemeClr>
          </a:solidFill>
        </p:spPr>
        <p:txBody>
          <a:bodyPr wrap="square" rtlCol="0">
            <a:spAutoFit/>
          </a:bodyPr>
          <a:lstStyle/>
          <a:p>
            <a:pPr algn="r"/>
            <a:r>
              <a:rPr lang="en-US" sz="2400" dirty="0" smtClean="0">
                <a:latin typeface="Times New Roman" panose="02020603050405020304" pitchFamily="18" charset="0"/>
                <a:cs typeface="Times New Roman" panose="02020603050405020304" pitchFamily="18" charset="0"/>
              </a:rPr>
              <a:t>Traditional tomb of Lazarus in 1890s </a:t>
            </a:r>
            <a:r>
              <a:rPr lang="en-US" sz="2400" i="1" dirty="0" smtClean="0">
                <a:latin typeface="Times New Roman" panose="02020603050405020304" pitchFamily="18" charset="0"/>
                <a:cs typeface="Times New Roman" panose="02020603050405020304" pitchFamily="18" charset="0"/>
              </a:rPr>
              <a:t>Earthly </a:t>
            </a:r>
            <a:r>
              <a:rPr lang="en-US" sz="2400" i="1" dirty="0">
                <a:latin typeface="Times New Roman" panose="02020603050405020304" pitchFamily="18" charset="0"/>
                <a:cs typeface="Times New Roman" panose="02020603050405020304" pitchFamily="18" charset="0"/>
              </a:rPr>
              <a:t>Footsteps of the Man of Galilee </a:t>
            </a:r>
            <a:r>
              <a:rPr lang="en-US" sz="2400" i="1"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2003 Todd </a:t>
            </a:r>
            <a:r>
              <a:rPr lang="en-US" sz="2400" dirty="0" smtClean="0">
                <a:latin typeface="Times New Roman" panose="02020603050405020304" pitchFamily="18" charset="0"/>
                <a:cs typeface="Times New Roman" panose="02020603050405020304" pitchFamily="18" charset="0"/>
              </a:rPr>
              <a:t>Bolen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5142207"/>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0" y="0"/>
            <a:ext cx="9144000" cy="2554545"/>
          </a:xfrm>
          <a:prstGeom prst="rect">
            <a:avLst/>
          </a:prstGeom>
          <a:solidFill>
            <a:schemeClr val="accent5">
              <a:lumMod val="60000"/>
              <a:lumOff val="40000"/>
            </a:schemeClr>
          </a:solidFill>
        </p:spPr>
        <p:txBody>
          <a:bodyPr wrap="square" rtlCol="0">
            <a:spAutoFit/>
          </a:bodyPr>
          <a:lstStyle/>
          <a:p>
            <a:r>
              <a:rPr lang="en-US" sz="3200" dirty="0"/>
              <a:t>John 11.39-40:  Jesus said, “Remove the stone.” Martha, the sister of the deceased, said to Him, “Lord, by this time there will be a stench, for he has been dead</a:t>
            </a:r>
            <a:r>
              <a:rPr lang="en-US" sz="3200" i="1" dirty="0"/>
              <a:t> </a:t>
            </a:r>
            <a:r>
              <a:rPr lang="en-US" sz="3200" dirty="0"/>
              <a:t>four days.”  Jesus said to her, “Did I not say to you that if you believe, you will see the glory of God?”</a:t>
            </a:r>
          </a:p>
        </p:txBody>
      </p:sp>
    </p:spTree>
    <p:extLst>
      <p:ext uri="{BB962C8B-B14F-4D97-AF65-F5344CB8AC3E}">
        <p14:creationId xmlns:p14="http://schemas.microsoft.com/office/powerpoint/2010/main" val="3338855181"/>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986528"/>
          </a:xfrm>
          <a:prstGeom prst="rect">
            <a:avLst/>
          </a:prstGeom>
          <a:noFill/>
        </p:spPr>
        <p:txBody>
          <a:bodyPr wrap="square" rtlCol="0">
            <a:spAutoFit/>
          </a:bodyPr>
          <a:lstStyle/>
          <a:p>
            <a:r>
              <a:rPr lang="en-US" sz="3200" dirty="0"/>
              <a:t>John 11.41-46:  So they removed the stone. Then Jesus raised His eyes, and said, “Father, I thank You that You have heard Me.  I knew that You always hear Me; but because of the people standing around I said it, so that they may believe that You sent Me.”  When He had said these things, </a:t>
            </a:r>
            <a:r>
              <a:rPr lang="en-US" sz="3200" b="1" u="sng" dirty="0">
                <a:solidFill>
                  <a:srgbClr val="FFFF00"/>
                </a:solidFill>
              </a:rPr>
              <a:t>He cried out with a loud voice, “Lazarus, come forth.”  The man who had died came forth</a:t>
            </a:r>
            <a:r>
              <a:rPr lang="en-US" sz="3200" dirty="0"/>
              <a:t>, bound hand and foot with wrappings, and his face was wrapped around with a cloth. Jesus said to them, “Unbind him, and let him go.”  Therefore many of the Jews who came to Mary, and saw what He had done, believed in Him.  But some of them went to the Pharisees and told them the things which Jesus had done.</a:t>
            </a:r>
          </a:p>
        </p:txBody>
      </p:sp>
    </p:spTree>
    <p:extLst>
      <p:ext uri="{BB962C8B-B14F-4D97-AF65-F5344CB8AC3E}">
        <p14:creationId xmlns:p14="http://schemas.microsoft.com/office/powerpoint/2010/main" val="2645142197"/>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2963" b="31154"/>
          <a:stretch/>
        </p:blipFill>
        <p:spPr>
          <a:xfrm>
            <a:off x="0" y="2560320"/>
            <a:ext cx="9144000" cy="3474720"/>
          </a:xfrm>
          <a:prstGeom prst="rect">
            <a:avLst/>
          </a:prstGeom>
        </p:spPr>
      </p:pic>
      <p:sp>
        <p:nvSpPr>
          <p:cNvPr id="5" name="TextBox 4"/>
          <p:cNvSpPr txBox="1"/>
          <p:nvPr/>
        </p:nvSpPr>
        <p:spPr>
          <a:xfrm>
            <a:off x="0" y="6027003"/>
            <a:ext cx="9144000" cy="830997"/>
          </a:xfrm>
          <a:prstGeom prst="rect">
            <a:avLst/>
          </a:prstGeom>
          <a:solidFill>
            <a:schemeClr val="bg1">
              <a:lumMod val="75000"/>
            </a:schemeClr>
          </a:solidFill>
        </p:spPr>
        <p:txBody>
          <a:bodyPr wrap="square" rtlCol="0">
            <a:spAutoFit/>
          </a:bodyPr>
          <a:lstStyle/>
          <a:p>
            <a:pPr algn="ctr"/>
            <a:r>
              <a:rPr lang="en-US" sz="2400" i="1" dirty="0" smtClean="0">
                <a:latin typeface="Times New Roman" panose="02020603050405020304" pitchFamily="18" charset="0"/>
                <a:cs typeface="Times New Roman" panose="02020603050405020304" pitchFamily="18" charset="0"/>
              </a:rPr>
              <a:t>Church of Lazarus in Bethany in 1960s / </a:t>
            </a:r>
          </a:p>
          <a:p>
            <a:pPr algn="ctr"/>
            <a:r>
              <a:rPr lang="en-US" sz="2400" i="1" dirty="0" smtClean="0">
                <a:latin typeface="Times New Roman" panose="02020603050405020304" pitchFamily="18" charset="0"/>
                <a:cs typeface="Times New Roman" panose="02020603050405020304" pitchFamily="18" charset="0"/>
              </a:rPr>
              <a:t>© 2003 Charles Lee Feinberg Family Trust</a:t>
            </a:r>
            <a:endParaRPr lang="en-US" sz="2400" i="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0" y="0"/>
            <a:ext cx="9144000" cy="2708434"/>
          </a:xfrm>
          <a:prstGeom prst="rect">
            <a:avLst/>
          </a:prstGeom>
          <a:noFill/>
        </p:spPr>
        <p:txBody>
          <a:bodyPr wrap="square" rtlCol="0">
            <a:spAutoFit/>
          </a:bodyPr>
          <a:lstStyle/>
          <a:p>
            <a:r>
              <a:rPr lang="en-US" sz="3200" b="1" u="sng" dirty="0">
                <a:solidFill>
                  <a:srgbClr val="FFFF00"/>
                </a:solidFill>
              </a:rPr>
              <a:t>This miracle was a sign pointing backward…</a:t>
            </a:r>
            <a:endParaRPr lang="en-US" sz="3200" dirty="0">
              <a:solidFill>
                <a:srgbClr val="FFFF00"/>
              </a:solidFill>
            </a:endParaRPr>
          </a:p>
          <a:p>
            <a:endParaRPr lang="en-US" sz="1000" b="1" u="sng" dirty="0">
              <a:solidFill>
                <a:srgbClr val="FF0000"/>
              </a:solidFill>
            </a:endParaRPr>
          </a:p>
          <a:p>
            <a:r>
              <a:rPr lang="en-US" sz="3200" dirty="0"/>
              <a:t>Jesus identified himself as the “Son of Man” in the prophecies of Daniel, through whom God would raise the dead, end Gentile rule, and establish his kingdom on the Earth.</a:t>
            </a:r>
          </a:p>
        </p:txBody>
      </p:sp>
    </p:spTree>
    <p:extLst>
      <p:ext uri="{BB962C8B-B14F-4D97-AF65-F5344CB8AC3E}">
        <p14:creationId xmlns:p14="http://schemas.microsoft.com/office/powerpoint/2010/main" val="2773342306"/>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5816977"/>
          </a:xfrm>
          <a:prstGeom prst="rect">
            <a:avLst/>
          </a:prstGeom>
          <a:noFill/>
        </p:spPr>
        <p:txBody>
          <a:bodyPr wrap="square" rtlCol="0">
            <a:spAutoFit/>
          </a:bodyPr>
          <a:lstStyle/>
          <a:p>
            <a:r>
              <a:rPr lang="en-US" sz="3200" b="1" u="sng" dirty="0">
                <a:solidFill>
                  <a:srgbClr val="FFFF00"/>
                </a:solidFill>
              </a:rPr>
              <a:t>This miracle was a sign pointing backward…</a:t>
            </a:r>
            <a:endParaRPr lang="en-US" sz="3200" dirty="0">
              <a:solidFill>
                <a:srgbClr val="FFFF00"/>
              </a:solidFill>
            </a:endParaRPr>
          </a:p>
          <a:p>
            <a:endParaRPr lang="en-US" sz="1000" b="1" u="sng" dirty="0">
              <a:solidFill>
                <a:srgbClr val="FF0000"/>
              </a:solidFill>
            </a:endParaRPr>
          </a:p>
          <a:p>
            <a:r>
              <a:rPr lang="en-US" sz="3200" dirty="0"/>
              <a:t>Jesus identified himself as the “Son of Man” in the prophecies of Daniel, through whom God would raise the dead, end Gentile rule, and establish his kingdom on the Earth</a:t>
            </a:r>
            <a:r>
              <a:rPr lang="en-US" sz="3200" dirty="0" smtClean="0"/>
              <a:t>.</a:t>
            </a:r>
          </a:p>
          <a:p>
            <a:endParaRPr lang="en-US" sz="3200" dirty="0"/>
          </a:p>
          <a:p>
            <a:endParaRPr lang="en-US" sz="3200" dirty="0"/>
          </a:p>
          <a:p>
            <a:r>
              <a:rPr lang="en-US" sz="3200" b="1" u="sng" dirty="0" smtClean="0">
                <a:solidFill>
                  <a:srgbClr val="FFFF00"/>
                </a:solidFill>
              </a:rPr>
              <a:t>This miracle was a sign pointing forward…</a:t>
            </a:r>
          </a:p>
          <a:p>
            <a:endParaRPr lang="en-US" sz="1000" dirty="0"/>
          </a:p>
          <a:p>
            <a:r>
              <a:rPr lang="en-US" sz="3200" dirty="0" smtClean="0"/>
              <a:t>Since Jesus could resurrect Lazarus, who had been dead long enough to be decomposing, we can believe that he can resurrect all the faithful on the last day.</a:t>
            </a:r>
          </a:p>
        </p:txBody>
      </p:sp>
    </p:spTree>
    <p:extLst>
      <p:ext uri="{BB962C8B-B14F-4D97-AF65-F5344CB8AC3E}">
        <p14:creationId xmlns:p14="http://schemas.microsoft.com/office/powerpoint/2010/main" val="1820139071"/>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4031873"/>
          </a:xfrm>
          <a:prstGeom prst="rect">
            <a:avLst/>
          </a:prstGeom>
          <a:noFill/>
        </p:spPr>
        <p:txBody>
          <a:bodyPr wrap="square" rtlCol="0">
            <a:spAutoFit/>
          </a:bodyPr>
          <a:lstStyle/>
          <a:p>
            <a:r>
              <a:rPr lang="en-US" sz="3200" dirty="0" smtClean="0"/>
              <a:t>John 11.3-6:  So the sisters sent word to Him, saying, “Lord, behold, he whom You love is sick.”  But when Jesus heard this, He said, “This sickness is not to end in death, but for the glory of God, so that the Son of God may be glorified by it.”  Now Jesus loved Martha and her sister and Lazarus.  So when He heard that he was sick, He then stayed two days longer in the place where He was.</a:t>
            </a:r>
            <a:endParaRPr lang="en-US" sz="3200" dirty="0"/>
          </a:p>
        </p:txBody>
      </p:sp>
    </p:spTree>
    <p:extLst>
      <p:ext uri="{BB962C8B-B14F-4D97-AF65-F5344CB8AC3E}">
        <p14:creationId xmlns:p14="http://schemas.microsoft.com/office/powerpoint/2010/main" val="3905053142"/>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5509200"/>
          </a:xfrm>
          <a:prstGeom prst="rect">
            <a:avLst/>
          </a:prstGeom>
          <a:noFill/>
        </p:spPr>
        <p:txBody>
          <a:bodyPr wrap="square" rtlCol="0">
            <a:spAutoFit/>
          </a:bodyPr>
          <a:lstStyle/>
          <a:p>
            <a:r>
              <a:rPr lang="en-US" sz="3200" dirty="0" smtClean="0"/>
              <a:t>John 11.3-6:  So the sisters sent word to Him, saying, “</a:t>
            </a:r>
            <a:r>
              <a:rPr lang="en-US" sz="3200" b="1" u="sng" dirty="0" smtClean="0">
                <a:solidFill>
                  <a:srgbClr val="FFFF00"/>
                </a:solidFill>
              </a:rPr>
              <a:t>Lord</a:t>
            </a:r>
            <a:r>
              <a:rPr lang="en-US" sz="3200" dirty="0" smtClean="0"/>
              <a:t>, behold, he whom You love is sick.”  But when 	Jesus heard this, He said, “This sickness is not to 	end in death, but for the glory of God, so that 	the Son of God may be glorified by it.”  Now 	Jesus loved Martha and her sister and Lazarus.  	So when He heard that he was sick, He then 	stayed two days longer in the place where He 	was.</a:t>
            </a:r>
          </a:p>
          <a:p>
            <a:endParaRPr lang="en-US" sz="3200" dirty="0">
              <a:solidFill>
                <a:schemeClr val="bg1"/>
              </a:solidFill>
            </a:endParaRPr>
          </a:p>
          <a:p>
            <a:r>
              <a:rPr lang="el-GR" sz="3200" b="1" dirty="0" smtClean="0">
                <a:solidFill>
                  <a:srgbClr val="FFFF00"/>
                </a:solidFill>
                <a:latin typeface="Times New Roman" panose="02020603050405020304" pitchFamily="18" charset="0"/>
                <a:cs typeface="Times New Roman" panose="02020603050405020304" pitchFamily="18" charset="0"/>
              </a:rPr>
              <a:t>κύριος</a:t>
            </a:r>
            <a:r>
              <a:rPr lang="en-US" sz="3200" b="1" dirty="0" smtClean="0">
                <a:solidFill>
                  <a:srgbClr val="FFFF00"/>
                </a:solidFill>
              </a:rPr>
              <a:t> [KOO-</a:t>
            </a:r>
            <a:r>
              <a:rPr lang="en-US" sz="3200" b="1" dirty="0" err="1" smtClean="0">
                <a:solidFill>
                  <a:srgbClr val="FFFF00"/>
                </a:solidFill>
              </a:rPr>
              <a:t>ree</a:t>
            </a:r>
            <a:r>
              <a:rPr lang="en-US" sz="3200" b="1" dirty="0" smtClean="0">
                <a:solidFill>
                  <a:srgbClr val="FFFF00"/>
                </a:solidFill>
              </a:rPr>
              <a:t>-</a:t>
            </a:r>
            <a:r>
              <a:rPr lang="en-US" sz="3200" b="1" dirty="0" err="1" smtClean="0">
                <a:solidFill>
                  <a:srgbClr val="FFFF00"/>
                </a:solidFill>
              </a:rPr>
              <a:t>oss</a:t>
            </a:r>
            <a:r>
              <a:rPr lang="en-US" sz="3200" b="1" dirty="0" smtClean="0">
                <a:solidFill>
                  <a:srgbClr val="FFFF00"/>
                </a:solidFill>
              </a:rPr>
              <a:t>] = “Sir” or “Lord” or “Master”</a:t>
            </a:r>
            <a:endParaRPr lang="en-US" sz="3200" b="1" dirty="0">
              <a:solidFill>
                <a:srgbClr val="FFFF00"/>
              </a:solidFill>
            </a:endParaRPr>
          </a:p>
        </p:txBody>
      </p:sp>
      <p:cxnSp>
        <p:nvCxnSpPr>
          <p:cNvPr id="4" name="Straight Arrow Connector 3"/>
          <p:cNvCxnSpPr/>
          <p:nvPr/>
        </p:nvCxnSpPr>
        <p:spPr>
          <a:xfrm>
            <a:off x="708338" y="1056068"/>
            <a:ext cx="25758" cy="3825025"/>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4963697"/>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4031873"/>
          </a:xfrm>
          <a:prstGeom prst="rect">
            <a:avLst/>
          </a:prstGeom>
          <a:noFill/>
        </p:spPr>
        <p:txBody>
          <a:bodyPr wrap="square" rtlCol="0">
            <a:spAutoFit/>
          </a:bodyPr>
          <a:lstStyle/>
          <a:p>
            <a:r>
              <a:rPr lang="en-US" sz="3200" dirty="0" smtClean="0"/>
              <a:t>John 11.3-6:  So the sisters sent word to Him, saying, “Lord, behold, </a:t>
            </a:r>
            <a:r>
              <a:rPr lang="en-US" sz="3200" b="1" u="sng" dirty="0" smtClean="0">
                <a:solidFill>
                  <a:srgbClr val="FFFF00"/>
                </a:solidFill>
              </a:rPr>
              <a:t>he whom You love is sick</a:t>
            </a:r>
            <a:r>
              <a:rPr lang="en-US" sz="3200" dirty="0" smtClean="0"/>
              <a:t>.”  But when Jesus heard this, He said, “This sickness is not to end in death, but for the glory of God, so that the Son of God may be glorified by it.”  Now </a:t>
            </a:r>
            <a:r>
              <a:rPr lang="en-US" sz="3200" b="1" u="sng" dirty="0" smtClean="0">
                <a:solidFill>
                  <a:srgbClr val="FFFF00"/>
                </a:solidFill>
              </a:rPr>
              <a:t>Jesus loved Martha and her sister and Lazarus</a:t>
            </a:r>
            <a:r>
              <a:rPr lang="en-US" sz="3200" dirty="0" smtClean="0"/>
              <a:t>.  So when He heard that he was sick, He then stayed two days longer in the place where He was.</a:t>
            </a:r>
            <a:endParaRPr lang="en-US" sz="3200" dirty="0"/>
          </a:p>
        </p:txBody>
      </p:sp>
    </p:spTree>
    <p:extLst>
      <p:ext uri="{BB962C8B-B14F-4D97-AF65-F5344CB8AC3E}">
        <p14:creationId xmlns:p14="http://schemas.microsoft.com/office/powerpoint/2010/main" val="1242408299"/>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494085"/>
          </a:xfrm>
          <a:prstGeom prst="rect">
            <a:avLst/>
          </a:prstGeom>
          <a:noFill/>
        </p:spPr>
        <p:txBody>
          <a:bodyPr wrap="square" rtlCol="0">
            <a:spAutoFit/>
          </a:bodyPr>
          <a:lstStyle/>
          <a:p>
            <a:r>
              <a:rPr lang="en-US" sz="3200" dirty="0" smtClean="0"/>
              <a:t>John 11.3-6:  So the sisters sent word to Him, saying, “Lord, behold, he whom You love is sick.”  But when Jesus heard this, He said, “This sickness is not to end in death, but for the glory of God, so that the Son of God may be glorified by it.”  </a:t>
            </a:r>
            <a:r>
              <a:rPr lang="en-US" sz="3200" b="1" dirty="0" smtClean="0">
                <a:solidFill>
                  <a:srgbClr val="FFFF00"/>
                </a:solidFill>
              </a:rPr>
              <a:t>Now</a:t>
            </a:r>
            <a:r>
              <a:rPr lang="en-US" sz="3200" dirty="0" smtClean="0">
                <a:solidFill>
                  <a:srgbClr val="FFFF00"/>
                </a:solidFill>
              </a:rPr>
              <a:t> </a:t>
            </a:r>
            <a:r>
              <a:rPr lang="en-US" sz="3200" dirty="0" smtClean="0"/>
              <a:t>Jesus loved Martha and her sister and Lazarus. </a:t>
            </a:r>
            <a:r>
              <a:rPr lang="en-US" sz="3200" dirty="0" smtClean="0">
                <a:solidFill>
                  <a:schemeClr val="bg1"/>
                </a:solidFill>
              </a:rPr>
              <a:t> </a:t>
            </a:r>
            <a:r>
              <a:rPr lang="en-US" sz="3200" b="1" dirty="0" smtClean="0">
                <a:solidFill>
                  <a:schemeClr val="accent2">
                    <a:lumMod val="50000"/>
                  </a:schemeClr>
                </a:solidFill>
              </a:rPr>
              <a:t>So</a:t>
            </a:r>
            <a:r>
              <a:rPr lang="en-US" sz="3200" dirty="0" smtClean="0">
                <a:solidFill>
                  <a:srgbClr val="663300"/>
                </a:solidFill>
              </a:rPr>
              <a:t> </a:t>
            </a:r>
            <a:r>
              <a:rPr lang="en-US" sz="3200" dirty="0" smtClean="0">
                <a:solidFill>
                  <a:schemeClr val="bg1"/>
                </a:solidFill>
              </a:rPr>
              <a:t>	</a:t>
            </a:r>
            <a:r>
              <a:rPr lang="en-US" sz="3200" dirty="0" smtClean="0"/>
              <a:t>when He heard that he was sick, He then stayed 	two days longer in the place where He was.</a:t>
            </a:r>
          </a:p>
          <a:p>
            <a:endParaRPr lang="en-US" sz="3200" dirty="0">
              <a:solidFill>
                <a:schemeClr val="bg1"/>
              </a:solidFill>
            </a:endParaRPr>
          </a:p>
          <a:p>
            <a:r>
              <a:rPr lang="el-GR" sz="3200" b="1" dirty="0" smtClean="0">
                <a:solidFill>
                  <a:schemeClr val="accent2">
                    <a:lumMod val="50000"/>
                  </a:schemeClr>
                </a:solidFill>
                <a:latin typeface="Times New Roman" panose="02020603050405020304" pitchFamily="18" charset="0"/>
                <a:cs typeface="Times New Roman" panose="02020603050405020304" pitchFamily="18" charset="0"/>
              </a:rPr>
              <a:t>οὖν</a:t>
            </a:r>
            <a:r>
              <a:rPr lang="en-US" sz="3200" b="1" dirty="0" smtClean="0">
                <a:solidFill>
                  <a:schemeClr val="accent2">
                    <a:lumMod val="50000"/>
                  </a:schemeClr>
                </a:solidFill>
              </a:rPr>
              <a:t> [OON] = therefore, </a:t>
            </a:r>
          </a:p>
          <a:p>
            <a:r>
              <a:rPr lang="en-US" sz="3200" b="1" dirty="0" smtClean="0">
                <a:solidFill>
                  <a:schemeClr val="accent2">
                    <a:lumMod val="50000"/>
                  </a:schemeClr>
                </a:solidFill>
              </a:rPr>
              <a:t>consequently, so</a:t>
            </a:r>
          </a:p>
          <a:p>
            <a:r>
              <a:rPr lang="en-US" sz="3200" b="1" dirty="0" smtClean="0"/>
              <a:t>					</a:t>
            </a:r>
            <a:r>
              <a:rPr lang="el-GR" sz="3200" b="1" dirty="0" smtClean="0">
                <a:solidFill>
                  <a:srgbClr val="FFFF00"/>
                </a:solidFill>
                <a:latin typeface="Times New Roman" panose="02020603050405020304" pitchFamily="18" charset="0"/>
                <a:cs typeface="Times New Roman" panose="02020603050405020304" pitchFamily="18" charset="0"/>
              </a:rPr>
              <a:t>δέ </a:t>
            </a:r>
            <a:r>
              <a:rPr lang="en-US" sz="3200" b="1" dirty="0" smtClean="0">
                <a:solidFill>
                  <a:srgbClr val="FFFF00"/>
                </a:solidFill>
              </a:rPr>
              <a:t>[DEH] = new topic 						related to previous one</a:t>
            </a:r>
            <a:endParaRPr lang="en-US" sz="3200" dirty="0">
              <a:solidFill>
                <a:srgbClr val="FFFF00"/>
              </a:solidFill>
            </a:endParaRPr>
          </a:p>
        </p:txBody>
      </p:sp>
      <p:cxnSp>
        <p:nvCxnSpPr>
          <p:cNvPr id="4" name="Straight Arrow Connector 3"/>
          <p:cNvCxnSpPr/>
          <p:nvPr/>
        </p:nvCxnSpPr>
        <p:spPr>
          <a:xfrm flipH="1">
            <a:off x="4056845" y="2975020"/>
            <a:ext cx="811369" cy="1584101"/>
          </a:xfrm>
          <a:prstGeom prst="straightConnector1">
            <a:avLst/>
          </a:prstGeom>
          <a:ln w="50800">
            <a:solidFill>
              <a:srgbClr val="6633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5396248" y="2493628"/>
            <a:ext cx="51515" cy="2825347"/>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0438094"/>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3539430"/>
          </a:xfrm>
          <a:prstGeom prst="rect">
            <a:avLst/>
          </a:prstGeom>
          <a:noFill/>
        </p:spPr>
        <p:txBody>
          <a:bodyPr wrap="square" rtlCol="0">
            <a:spAutoFit/>
          </a:bodyPr>
          <a:lstStyle/>
          <a:p>
            <a:r>
              <a:rPr lang="en-US" sz="3200" dirty="0"/>
              <a:t>John 11.7-8:  Then after this He </a:t>
            </a:r>
            <a:r>
              <a:rPr lang="en-US" sz="3200" dirty="0" smtClean="0"/>
              <a:t>said </a:t>
            </a:r>
            <a:r>
              <a:rPr lang="en-US" sz="3200" dirty="0"/>
              <a:t>to the disciples, “Let us go to Judea again.”  The disciples said to Him, “Rabbi, the </a:t>
            </a:r>
            <a:r>
              <a:rPr lang="en-US" sz="3200" b="1" u="sng" dirty="0">
                <a:solidFill>
                  <a:srgbClr val="FFFF00"/>
                </a:solidFill>
              </a:rPr>
              <a:t>Jews</a:t>
            </a:r>
            <a:r>
              <a:rPr lang="en-US" sz="3200" dirty="0">
                <a:solidFill>
                  <a:srgbClr val="FFFF00"/>
                </a:solidFill>
              </a:rPr>
              <a:t> </a:t>
            </a:r>
            <a:r>
              <a:rPr lang="en-US" sz="3200" dirty="0"/>
              <a:t>were just now seeking to stone You, </a:t>
            </a:r>
            <a:r>
              <a:rPr lang="en-US" sz="3200" dirty="0" smtClean="0"/>
              <a:t>			  and </a:t>
            </a:r>
            <a:r>
              <a:rPr lang="en-US" sz="3200" dirty="0"/>
              <a:t>are You going there again</a:t>
            </a:r>
            <a:r>
              <a:rPr lang="en-US" sz="3200" dirty="0" smtClean="0"/>
              <a:t>?”</a:t>
            </a:r>
          </a:p>
          <a:p>
            <a:endParaRPr lang="en-US" sz="3200" b="1" dirty="0">
              <a:latin typeface="Times New Roman" panose="02020603050405020304" pitchFamily="18" charset="0"/>
              <a:cs typeface="Times New Roman" panose="02020603050405020304" pitchFamily="18" charset="0"/>
            </a:endParaRPr>
          </a:p>
          <a:p>
            <a:r>
              <a:rPr lang="el-GR" sz="3200" b="1" dirty="0" smtClean="0">
                <a:solidFill>
                  <a:srgbClr val="FFFF00"/>
                </a:solidFill>
                <a:latin typeface="Times New Roman" panose="02020603050405020304" pitchFamily="18" charset="0"/>
                <a:cs typeface="Times New Roman" panose="02020603050405020304" pitchFamily="18" charset="0"/>
              </a:rPr>
              <a:t>Ἰουδαῖοι</a:t>
            </a:r>
            <a:r>
              <a:rPr lang="en-US" sz="3200" b="1" dirty="0" smtClean="0">
                <a:solidFill>
                  <a:srgbClr val="FFFF00"/>
                </a:solidFill>
              </a:rPr>
              <a:t> [</a:t>
            </a:r>
            <a:r>
              <a:rPr lang="en-US" sz="3200" b="1" dirty="0" err="1" smtClean="0">
                <a:solidFill>
                  <a:srgbClr val="FFFF00"/>
                </a:solidFill>
              </a:rPr>
              <a:t>ee</a:t>
            </a:r>
            <a:r>
              <a:rPr lang="en-US" sz="3200" b="1" dirty="0" smtClean="0">
                <a:solidFill>
                  <a:srgbClr val="FFFF00"/>
                </a:solidFill>
              </a:rPr>
              <a:t>-</a:t>
            </a:r>
            <a:r>
              <a:rPr lang="en-US" sz="3200" b="1" dirty="0" err="1" smtClean="0">
                <a:solidFill>
                  <a:srgbClr val="FFFF00"/>
                </a:solidFill>
              </a:rPr>
              <a:t>oo</a:t>
            </a:r>
            <a:r>
              <a:rPr lang="en-US" sz="3200" b="1" dirty="0" smtClean="0">
                <a:solidFill>
                  <a:srgbClr val="FFFF00"/>
                </a:solidFill>
              </a:rPr>
              <a:t>-DIE-</a:t>
            </a:r>
            <a:r>
              <a:rPr lang="en-US" sz="3200" b="1" dirty="0" err="1" smtClean="0">
                <a:solidFill>
                  <a:srgbClr val="FFFF00"/>
                </a:solidFill>
              </a:rPr>
              <a:t>oy</a:t>
            </a:r>
            <a:r>
              <a:rPr lang="en-US" sz="3200" b="1" dirty="0" smtClean="0">
                <a:solidFill>
                  <a:srgbClr val="FFFF00"/>
                </a:solidFill>
              </a:rPr>
              <a:t>] = Jews, Judeans, </a:t>
            </a:r>
          </a:p>
          <a:p>
            <a:r>
              <a:rPr lang="en-US" sz="3200" b="1" dirty="0">
                <a:solidFill>
                  <a:srgbClr val="FFFF00"/>
                </a:solidFill>
              </a:rPr>
              <a:t>	</a:t>
            </a:r>
            <a:r>
              <a:rPr lang="en-US" sz="3200" b="1" dirty="0" smtClean="0">
                <a:solidFill>
                  <a:srgbClr val="FFFF00"/>
                </a:solidFill>
              </a:rPr>
              <a:t>			     or Jewish religious leaders</a:t>
            </a:r>
            <a:endParaRPr lang="en-US" sz="3200" b="1" dirty="0">
              <a:solidFill>
                <a:srgbClr val="FFFF00"/>
              </a:solidFill>
            </a:endParaRPr>
          </a:p>
        </p:txBody>
      </p:sp>
      <p:cxnSp>
        <p:nvCxnSpPr>
          <p:cNvPr id="3" name="Straight Arrow Connector 2"/>
          <p:cNvCxnSpPr/>
          <p:nvPr/>
        </p:nvCxnSpPr>
        <p:spPr>
          <a:xfrm flipH="1">
            <a:off x="1287887" y="1540591"/>
            <a:ext cx="1223493" cy="867758"/>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5306420"/>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13277"/>
          <a:stretch/>
        </p:blipFill>
        <p:spPr>
          <a:xfrm>
            <a:off x="0" y="982473"/>
            <a:ext cx="9144000" cy="5943600"/>
          </a:xfrm>
          <a:prstGeom prst="rect">
            <a:avLst/>
          </a:prstGeom>
        </p:spPr>
      </p:pic>
      <p:sp>
        <p:nvSpPr>
          <p:cNvPr id="2" name="TextBox 1"/>
          <p:cNvSpPr txBox="1"/>
          <p:nvPr/>
        </p:nvSpPr>
        <p:spPr>
          <a:xfrm>
            <a:off x="0" y="0"/>
            <a:ext cx="9144000" cy="2554545"/>
          </a:xfrm>
          <a:prstGeom prst="rect">
            <a:avLst/>
          </a:prstGeom>
          <a:solidFill>
            <a:schemeClr val="bg1">
              <a:lumMod val="85000"/>
            </a:schemeClr>
          </a:solidFill>
        </p:spPr>
        <p:txBody>
          <a:bodyPr wrap="square" rtlCol="0">
            <a:spAutoFit/>
          </a:bodyPr>
          <a:lstStyle/>
          <a:p>
            <a:r>
              <a:rPr lang="en-US" sz="3200" dirty="0"/>
              <a:t>John 11.9-10:  Jesus answered, “Are there not twelve hours in the day? If anyone walks in the day, he does not stumble, because he sees the light of this world.  But if anyone walks in the night, he stumbles, because the light is not in him.”</a:t>
            </a:r>
          </a:p>
        </p:txBody>
      </p:sp>
      <p:sp>
        <p:nvSpPr>
          <p:cNvPr id="4" name="TextBox 3"/>
          <p:cNvSpPr txBox="1"/>
          <p:nvPr/>
        </p:nvSpPr>
        <p:spPr>
          <a:xfrm>
            <a:off x="0" y="6095076"/>
            <a:ext cx="9144000" cy="830997"/>
          </a:xfrm>
          <a:prstGeom prst="rect">
            <a:avLst/>
          </a:prstGeom>
          <a:solidFill>
            <a:schemeClr val="bg1">
              <a:lumMod val="85000"/>
            </a:schemeClr>
          </a:solidFill>
        </p:spPr>
        <p:txBody>
          <a:bodyPr wrap="square" rtlCol="0">
            <a:spAutoFit/>
          </a:bodyPr>
          <a:lstStyle/>
          <a:p>
            <a:pPr algn="ctr"/>
            <a:r>
              <a:rPr lang="en-US" sz="2400" i="1" dirty="0" smtClean="0">
                <a:latin typeface="Times New Roman" panose="02020603050405020304" pitchFamily="18" charset="0"/>
                <a:cs typeface="Times New Roman" panose="02020603050405020304" pitchFamily="18" charset="0"/>
              </a:rPr>
              <a:t>Bethany in early 1900s / photo from G. Eric Matson collection</a:t>
            </a:r>
          </a:p>
          <a:p>
            <a:pPr algn="ctr"/>
            <a:r>
              <a:rPr lang="en-US" sz="2400" i="1" dirty="0" smtClean="0">
                <a:latin typeface="Times New Roman" panose="02020603050405020304" pitchFamily="18" charset="0"/>
                <a:cs typeface="Times New Roman" panose="02020603050405020304" pitchFamily="18" charset="0"/>
              </a:rPr>
              <a:t>©2009 Todd Bolen / LifeintheHolyLand.com</a:t>
            </a:r>
            <a:endParaRPr 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3726908"/>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001643"/>
          </a:xfrm>
          <a:prstGeom prst="rect">
            <a:avLst/>
          </a:prstGeom>
          <a:noFill/>
        </p:spPr>
        <p:txBody>
          <a:bodyPr wrap="square" rtlCol="0">
            <a:spAutoFit/>
          </a:bodyPr>
          <a:lstStyle/>
          <a:p>
            <a:r>
              <a:rPr lang="en-US" sz="3200" dirty="0"/>
              <a:t>John 11.11-16:  This He </a:t>
            </a:r>
            <a:r>
              <a:rPr lang="en-US" sz="3200" dirty="0" smtClean="0"/>
              <a:t>said</a:t>
            </a:r>
            <a:r>
              <a:rPr lang="en-US" sz="3200" dirty="0"/>
              <a:t>, and after that He said to them, “Our friend Lazarus has fallen asleep; but I go, so that I may awaken him out of sleep.”  The disciples then said to Him, “Lord, if he has fallen asleep, he will recover.”  Now Jesus had spoken of his death, but they thought that He was speaking of literal sleep.   So Jesus then said to them plainly, “Lazarus is dead, and I am glad for your sakes that I was not there, so that you may believe; but let us go to him.”  Therefore Thomas, who is called Didymus, said to his</a:t>
            </a:r>
            <a:r>
              <a:rPr lang="en-US" sz="3200" i="1" dirty="0"/>
              <a:t> </a:t>
            </a:r>
            <a:r>
              <a:rPr lang="en-US" sz="3200" dirty="0"/>
              <a:t>fellow disciples, “Let us also go, so that we may die with Him.”</a:t>
            </a:r>
          </a:p>
        </p:txBody>
      </p:sp>
    </p:spTree>
    <p:extLst>
      <p:ext uri="{BB962C8B-B14F-4D97-AF65-F5344CB8AC3E}">
        <p14:creationId xmlns:p14="http://schemas.microsoft.com/office/powerpoint/2010/main" val="3218324250"/>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272</TotalTime>
  <Words>2328</Words>
  <Application>Microsoft Office PowerPoint</Application>
  <PresentationFormat>On-screen Show (4:3)</PresentationFormat>
  <Paragraphs>78</Paragraphs>
  <Slides>27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Groben</dc:creator>
  <cp:lastModifiedBy>William Groben</cp:lastModifiedBy>
  <cp:revision>26</cp:revision>
  <dcterms:created xsi:type="dcterms:W3CDTF">2014-09-26T06:16:03Z</dcterms:created>
  <dcterms:modified xsi:type="dcterms:W3CDTF">2014-10-09T14:17:59Z</dcterms:modified>
</cp:coreProperties>
</file>